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828" r:id="rId2"/>
    <p:sldMasterId id="2147483832" r:id="rId3"/>
  </p:sldMasterIdLst>
  <p:notesMasterIdLst>
    <p:notesMasterId r:id="rId9"/>
  </p:notesMasterIdLst>
  <p:sldIdLst>
    <p:sldId id="256" r:id="rId4"/>
    <p:sldId id="262" r:id="rId5"/>
    <p:sldId id="261" r:id="rId6"/>
    <p:sldId id="257" r:id="rId7"/>
    <p:sldId id="260" r:id="rId8"/>
  </p:sldIdLst>
  <p:sldSz cx="12192000" cy="16256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60" autoAdjust="0"/>
    <p:restoredTop sz="94673" autoAdjust="0"/>
  </p:normalViewPr>
  <p:slideViewPr>
    <p:cSldViewPr snapToGrid="0">
      <p:cViewPr varScale="1">
        <p:scale>
          <a:sx n="41" d="100"/>
          <a:sy n="41" d="100"/>
        </p:scale>
        <p:origin x="3150" y="27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HK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61FCCA32-C328-4CCA-B969-AD1DBA9E7162}" type="datetimeFigureOut">
              <a:rPr lang="en-HK" smtClean="0"/>
              <a:t>30/10/2025</a:t>
            </a:fld>
            <a:endParaRPr lang="en-HK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57425" y="1279525"/>
            <a:ext cx="2589213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HK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H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C1981257-1FC5-49B1-9D59-FDE1146E534D}" type="slidenum">
              <a:rPr lang="en-HK" smtClean="0"/>
              <a:t>‹#›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601708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81257-1FC5-49B1-9D59-FDE1146E534D}" type="slidenum">
              <a:rPr lang="en-HK" smtClean="0"/>
              <a:t>1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3916905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87147-9E0D-4EDE-971F-FF2A93115DA8}" type="datetimeFigureOut">
              <a:rPr lang="en-HK" smtClean="0"/>
              <a:t>30/10/2025</a:t>
            </a:fld>
            <a:endParaRPr lang="en-H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10206-12F1-4804-A6EB-139717DB4876}" type="slidenum">
              <a:rPr lang="en-HK" smtClean="0"/>
              <a:t>‹#›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1947078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87147-9E0D-4EDE-971F-FF2A93115DA8}" type="datetimeFigureOut">
              <a:rPr lang="en-HK" smtClean="0"/>
              <a:t>30/10/2025</a:t>
            </a:fld>
            <a:endParaRPr lang="en-H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10206-12F1-4804-A6EB-139717DB4876}" type="slidenum">
              <a:rPr lang="en-HK" smtClean="0"/>
              <a:t>‹#›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417424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20071"/>
            <a:ext cx="12226405" cy="16296142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5699636"/>
            <a:ext cx="7768959" cy="3902345"/>
          </a:xfrm>
        </p:spPr>
        <p:txBody>
          <a:bodyPr anchor="b">
            <a:noAutofit/>
          </a:bodyPr>
          <a:lstStyle>
            <a:lvl1pPr algn="r"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9601978"/>
            <a:ext cx="7768959" cy="2600057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5048F-E0B8-416D-9AEB-6F4AA608A214}" type="datetimeFigureOut">
              <a:rPr kumimoji="0" lang="en-H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30/10/2025</a:t>
            </a:fld>
            <a:endParaRPr kumimoji="0" lang="en-HK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3BE318-2B0B-42B9-B992-E0219D8A644F}" type="slidenum">
              <a:rPr kumimoji="0" lang="en-HK" sz="12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HK" sz="12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629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44978"/>
            <a:ext cx="8463619" cy="31307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5048F-E0B8-416D-9AEB-6F4AA608A214}" type="datetimeFigureOut">
              <a:rPr kumimoji="0" lang="en-H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30/10/2025</a:t>
            </a:fld>
            <a:endParaRPr kumimoji="0" lang="en-HK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3BE318-2B0B-42B9-B992-E0219D8A644F}" type="slidenum">
              <a:rPr kumimoji="0" lang="en-HK" sz="12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HK" sz="12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182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5048F-E0B8-416D-9AEB-6F4AA608A214}" type="datetimeFigureOut">
              <a:rPr kumimoji="0" lang="en-H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30/10/2025</a:t>
            </a:fld>
            <a:endParaRPr kumimoji="0" lang="en-HK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3BE318-2B0B-42B9-B992-E0219D8A644F}" type="slidenum">
              <a:rPr kumimoji="0" lang="en-HK" sz="12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HK" sz="12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724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44978"/>
            <a:ext cx="8463619" cy="31307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5048F-E0B8-416D-9AEB-6F4AA608A214}" type="datetimeFigureOut">
              <a:rPr kumimoji="0" lang="en-H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30/10/2025</a:t>
            </a:fld>
            <a:endParaRPr kumimoji="0" lang="en-HK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3BE318-2B0B-42B9-B992-E0219D8A644F}" type="slidenum">
              <a:rPr kumimoji="0" lang="en-HK" sz="12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HK" sz="12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889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5048F-E0B8-416D-9AEB-6F4AA608A214}" type="datetimeFigureOut">
              <a:rPr kumimoji="0" lang="en-H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30/10/2025</a:t>
            </a:fld>
            <a:endParaRPr kumimoji="0" lang="en-HK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3BE318-2B0B-42B9-B992-E0219D8A644F}" type="slidenum">
              <a:rPr kumimoji="0" lang="en-HK" sz="12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HK" sz="12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660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1130" y="1412783"/>
            <a:ext cx="10015297" cy="3111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1131" y="4885091"/>
            <a:ext cx="10015296" cy="9579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5611" y="14644766"/>
            <a:ext cx="1716619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32FE4BA1-2F20-4071-BC1F-EF3A0EC97061}" type="datetimeFigureOut">
              <a:rPr lang="en-HK" smtClean="0"/>
              <a:t>30/10/2025</a:t>
            </a:fld>
            <a:endParaRPr lang="en-H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1130" y="14644766"/>
            <a:ext cx="7498849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H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6270" y="14644766"/>
            <a:ext cx="551311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6C4A892-9E1A-474F-A74C-272C05F23E8E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7437250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</p:sldLayoutIdLst>
  <p:txStyles>
    <p:titleStyle>
      <a:lvl1pPr algn="l" defTabSz="609585" rtl="0" eaLnBrk="1" latinLnBrk="0" hangingPunct="1">
        <a:spcBef>
          <a:spcPct val="0"/>
        </a:spcBef>
        <a:buNone/>
        <a:defRPr sz="3733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80990" indent="-380990" algn="l" defTabSz="609585" rtl="0" eaLnBrk="1" latinLnBrk="0" hangingPunct="1">
        <a:spcBef>
          <a:spcPct val="20000"/>
        </a:spcBef>
        <a:spcAft>
          <a:spcPts val="800"/>
        </a:spcAft>
        <a:buClr>
          <a:schemeClr val="tx1"/>
        </a:buClr>
        <a:buSzPct val="130000"/>
        <a:buFont typeface="Arial"/>
        <a:buChar char="•"/>
        <a:defRPr sz="2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spcAft>
          <a:spcPts val="800"/>
        </a:spcAft>
        <a:buClr>
          <a:schemeClr val="tx1"/>
        </a:buClr>
        <a:buSzPct val="130000"/>
        <a:buFont typeface="Arial"/>
        <a:buChar char="•"/>
        <a:defRPr sz="2133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600160" indent="-380990" algn="l" defTabSz="609585" rtl="0" eaLnBrk="1" latinLnBrk="0" hangingPunct="1">
        <a:spcBef>
          <a:spcPct val="20000"/>
        </a:spcBef>
        <a:spcAft>
          <a:spcPts val="800"/>
        </a:spcAft>
        <a:buClr>
          <a:schemeClr val="tx1"/>
        </a:buClr>
        <a:buSzPct val="130000"/>
        <a:buFont typeface="Arial"/>
        <a:buChar char="•"/>
        <a:defRPr sz="1867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2057349" indent="-228594" algn="l" defTabSz="609585" rtl="0" eaLnBrk="1" latinLnBrk="0" hangingPunct="1">
        <a:spcBef>
          <a:spcPct val="20000"/>
        </a:spcBef>
        <a:spcAft>
          <a:spcPts val="800"/>
        </a:spcAft>
        <a:buClr>
          <a:schemeClr val="tx1"/>
        </a:buClr>
        <a:buSzPct val="130000"/>
        <a:buFont typeface="Arial"/>
        <a:buChar char="•"/>
        <a:defRPr sz="1867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666933" indent="-228594" algn="l" defTabSz="609585" rtl="0" eaLnBrk="1" latinLnBrk="0" hangingPunct="1">
        <a:spcBef>
          <a:spcPct val="20000"/>
        </a:spcBef>
        <a:spcAft>
          <a:spcPts val="800"/>
        </a:spcAft>
        <a:buClr>
          <a:schemeClr val="tx1"/>
        </a:buClr>
        <a:buSzPct val="13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tx1"/>
        </a:buClr>
        <a:buSzPct val="130000"/>
        <a:buFont typeface="Arial"/>
        <a:buChar char="•"/>
        <a:defRPr sz="1467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tx1"/>
        </a:buClr>
        <a:buSzPct val="130000"/>
        <a:buFont typeface="Arial"/>
        <a:buChar char="•"/>
        <a:defRPr sz="1467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tx1"/>
        </a:buClr>
        <a:buSzPct val="130000"/>
        <a:buFont typeface="Arial"/>
        <a:buChar char="•"/>
        <a:defRPr sz="1467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tx1"/>
        </a:buClr>
        <a:buSzPct val="100000"/>
        <a:buFont typeface="Arial"/>
        <a:buChar char="•"/>
        <a:defRPr sz="1467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20071"/>
            <a:ext cx="12226407" cy="16296142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1444978"/>
            <a:ext cx="8463617" cy="31307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5121400"/>
            <a:ext cx="8463619" cy="9198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14320269"/>
            <a:ext cx="1098789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E4BA1-2F20-4071-BC1F-EF3A0EC97061}" type="datetimeFigureOut">
              <a:rPr kumimoji="0" lang="en-H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30/10/2025</a:t>
            </a:fld>
            <a:endParaRPr kumimoji="0" lang="en-H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14320269"/>
            <a:ext cx="6163964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14320269"/>
            <a:ext cx="683517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4A892-9E1A-474F-A74C-272C05F23E8E}" type="slidenum">
              <a:rPr kumimoji="0" lang="en-HK" sz="12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HK" sz="12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06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</p:sldLayoutIdLst>
  <p:txStyles>
    <p:titleStyle>
      <a:lvl1pPr algn="l" defTabSz="609585" rtl="0" eaLnBrk="1" latinLnBrk="0" hangingPunct="1">
        <a:spcBef>
          <a:spcPct val="0"/>
        </a:spcBef>
        <a:buNone/>
        <a:defRPr sz="48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57189" indent="-457189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3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57A972C-99E3-4D95-C964-5A162C785E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0" y="0"/>
            <a:ext cx="12187439" cy="16256000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6841107" y="-20071"/>
            <a:ext cx="5374011" cy="16296142"/>
            <a:chOff x="5130830" y="-8468"/>
            <a:chExt cx="4030508" cy="6874935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1444978"/>
            <a:ext cx="8463617" cy="31307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5121400"/>
            <a:ext cx="8463619" cy="9198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14320269"/>
            <a:ext cx="1098789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E4BA1-2F20-4071-BC1F-EF3A0EC97061}" type="datetimeFigureOut">
              <a:rPr kumimoji="0" lang="en-H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30/10/2025</a:t>
            </a:fld>
            <a:endParaRPr kumimoji="0" lang="en-H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14320269"/>
            <a:ext cx="6163964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14320269"/>
            <a:ext cx="683517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4A892-9E1A-474F-A74C-272C05F23E8E}" type="slidenum">
              <a:rPr kumimoji="0" lang="en-HK" sz="12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HK" sz="12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81F54BF-D56C-E116-6312-A149162E016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2027" y="9327812"/>
            <a:ext cx="3353091" cy="69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73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</p:sldLayoutIdLst>
  <p:txStyles>
    <p:titleStyle>
      <a:lvl1pPr algn="l" defTabSz="609585" rtl="0" eaLnBrk="1" latinLnBrk="0" hangingPunct="1">
        <a:spcBef>
          <a:spcPct val="0"/>
        </a:spcBef>
        <a:buNone/>
        <a:defRPr sz="48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57189" indent="-457189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3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12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10.png"/><Relationship Id="rId10" Type="http://schemas.openxmlformats.org/officeDocument/2006/relationships/image" Target="../media/image17.png"/><Relationship Id="rId4" Type="http://schemas.microsoft.com/office/2007/relationships/hdphoto" Target="../media/hdphoto4.wdp"/><Relationship Id="rId9" Type="http://schemas.openxmlformats.org/officeDocument/2006/relationships/image" Target="../media/image16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microsoft.com/office/2007/relationships/hdphoto" Target="../media/hdphoto4.wdp"/><Relationship Id="rId7" Type="http://schemas.openxmlformats.org/officeDocument/2006/relationships/image" Target="../media/image24.png"/><Relationship Id="rId12" Type="http://schemas.openxmlformats.org/officeDocument/2006/relationships/image" Target="../media/image7.png"/><Relationship Id="rId17" Type="http://schemas.openxmlformats.org/officeDocument/2006/relationships/image" Target="../media/image31.png"/><Relationship Id="rId2" Type="http://schemas.openxmlformats.org/officeDocument/2006/relationships/image" Target="../media/image12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4.png"/><Relationship Id="rId5" Type="http://schemas.openxmlformats.org/officeDocument/2006/relationships/image" Target="../media/image23.tif"/><Relationship Id="rId15" Type="http://schemas.openxmlformats.org/officeDocument/2006/relationships/image" Target="../media/image15.png"/><Relationship Id="rId10" Type="http://schemas.openxmlformats.org/officeDocument/2006/relationships/image" Target="../media/image27.png"/><Relationship Id="rId19" Type="http://schemas.openxmlformats.org/officeDocument/2006/relationships/image" Target="../media/image33.png"/><Relationship Id="rId4" Type="http://schemas.openxmlformats.org/officeDocument/2006/relationships/image" Target="../media/image22.tif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5.png"/><Relationship Id="rId3" Type="http://schemas.microsoft.com/office/2007/relationships/hdphoto" Target="../media/hdphoto4.wdp"/><Relationship Id="rId7" Type="http://schemas.openxmlformats.org/officeDocument/2006/relationships/image" Target="../media/image24.png"/><Relationship Id="rId12" Type="http://schemas.openxmlformats.org/officeDocument/2006/relationships/image" Target="../media/image14.png"/><Relationship Id="rId17" Type="http://schemas.openxmlformats.org/officeDocument/2006/relationships/image" Target="../media/image33.png"/><Relationship Id="rId2" Type="http://schemas.openxmlformats.org/officeDocument/2006/relationships/image" Target="../media/image12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openxmlformats.org/officeDocument/2006/relationships/image" Target="../media/image23.tif"/><Relationship Id="rId1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34.tif"/><Relationship Id="rId9" Type="http://schemas.openxmlformats.org/officeDocument/2006/relationships/image" Target="../media/image26.pn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png"/><Relationship Id="rId3" Type="http://schemas.openxmlformats.org/officeDocument/2006/relationships/image" Target="../media/image13.png"/><Relationship Id="rId7" Type="http://schemas.microsoft.com/office/2007/relationships/hdphoto" Target="../media/hdphoto5.wdp"/><Relationship Id="rId12" Type="http://schemas.openxmlformats.org/officeDocument/2006/relationships/image" Target="../media/image46.png"/><Relationship Id="rId2" Type="http://schemas.openxmlformats.org/officeDocument/2006/relationships/image" Target="../media/image38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emf"/><Relationship Id="rId15" Type="http://schemas.openxmlformats.org/officeDocument/2006/relationships/image" Target="../media/image14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jpeg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54CFE15-9B05-6632-8934-08FAE31DA8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70" t="210" r="-1070" b="16945"/>
          <a:stretch>
            <a:fillRect/>
          </a:stretch>
        </p:blipFill>
        <p:spPr>
          <a:xfrm>
            <a:off x="-1" y="-1"/>
            <a:ext cx="12341815" cy="67223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4960CD-0A0E-4814-58B7-10E888FD5D49}"/>
              </a:ext>
            </a:extLst>
          </p:cNvPr>
          <p:cNvSpPr txBox="1"/>
          <p:nvPr/>
        </p:nvSpPr>
        <p:spPr>
          <a:xfrm>
            <a:off x="5049608" y="8896788"/>
            <a:ext cx="706743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Discover the future of coffee brewing with </a:t>
            </a:r>
            <a:r>
              <a:rPr lang="en-GB" b="1" dirty="0">
                <a:solidFill>
                  <a:srgbClr val="FF9900"/>
                </a:solidFill>
              </a:rPr>
              <a:t>VacBrew</a:t>
            </a:r>
            <a:r>
              <a:rPr lang="en-GB" dirty="0"/>
              <a:t>, the ultimate solution for crafting both refreshing cold brew and rich, hot coffee in minutes </a:t>
            </a:r>
            <a:r>
              <a:rPr lang="en-HK" dirty="0"/>
              <a:t>and</a:t>
            </a:r>
            <a:r>
              <a:rPr lang="zh-TW" altLang="en-US" dirty="0"/>
              <a:t> </a:t>
            </a:r>
            <a:r>
              <a:rPr lang="en-HK" altLang="zh-TW" dirty="0"/>
              <a:t>seconds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/>
              <a:t>Designed for coffee enthusiasts who value speed, </a:t>
            </a:r>
            <a:r>
              <a:rPr lang="en-GB" dirty="0" err="1"/>
              <a:t>flavor</a:t>
            </a:r>
            <a:r>
              <a:rPr lang="en-GB" dirty="0"/>
              <a:t>, and convenience, </a:t>
            </a:r>
            <a:r>
              <a:rPr lang="en-GB" b="1" dirty="0">
                <a:solidFill>
                  <a:srgbClr val="FF9900"/>
                </a:solidFill>
              </a:rPr>
              <a:t>VacBrew</a:t>
            </a:r>
            <a:r>
              <a:rPr lang="en-GB" dirty="0"/>
              <a:t> transforms traditional brewing methods with its patented vacuum technology for fast and consistent results. </a:t>
            </a:r>
          </a:p>
          <a:p>
            <a:endParaRPr lang="en-GB" dirty="0"/>
          </a:p>
          <a:p>
            <a:r>
              <a:rPr lang="en-GB" dirty="0"/>
              <a:t>Whether you're at home, in the office, or on an adventure, </a:t>
            </a:r>
            <a:r>
              <a:rPr lang="en-GB" b="1" dirty="0" err="1">
                <a:solidFill>
                  <a:srgbClr val="FF9900"/>
                </a:solidFill>
              </a:rPr>
              <a:t>VacBrew</a:t>
            </a:r>
            <a:r>
              <a:rPr lang="en-GB" dirty="0" err="1"/>
              <a:t>'s</a:t>
            </a:r>
            <a:r>
              <a:rPr lang="en-GB" dirty="0"/>
              <a:t> portable design and versatile functionality ensure you enjoy barista-quality coffee anytime, anywhere. </a:t>
            </a:r>
          </a:p>
          <a:p>
            <a:endParaRPr lang="en-GB" dirty="0"/>
          </a:p>
          <a:p>
            <a:r>
              <a:rPr lang="en-GB" dirty="0"/>
              <a:t>From its durable TRITAN brewing chamber to its intuitive operation, VacBrew offers a seamless and satisfying coffee experience for every occasion. Redefine your coffee ritual with </a:t>
            </a:r>
            <a:r>
              <a:rPr lang="en-GB" b="1" dirty="0">
                <a:solidFill>
                  <a:srgbClr val="FF9900"/>
                </a:solidFill>
              </a:rPr>
              <a:t>VacBrew</a:t>
            </a:r>
            <a:r>
              <a:rPr lang="en-GB" dirty="0"/>
              <a:t>—where innovation meets perfection.</a:t>
            </a:r>
            <a:endParaRPr lang="en-HK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D64935-83C0-E59A-FAF4-13F926088C9E}"/>
              </a:ext>
            </a:extLst>
          </p:cNvPr>
          <p:cNvSpPr/>
          <p:nvPr/>
        </p:nvSpPr>
        <p:spPr>
          <a:xfrm>
            <a:off x="5049608" y="7108609"/>
            <a:ext cx="6290396" cy="11541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2300" b="1" cap="none" spc="0" dirty="0">
                <a:ln w="0"/>
                <a:solidFill>
                  <a:srgbClr val="FF99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VacBrew </a:t>
            </a:r>
          </a:p>
          <a:p>
            <a:r>
              <a:rPr lang="en-GB" sz="2300" cap="none" spc="0" dirty="0">
                <a:ln w="0"/>
                <a:solidFill>
                  <a:srgbClr val="FF99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Revolutionizing Coffee Brewing with Innovative Vacuum Technology</a:t>
            </a:r>
            <a:endParaRPr lang="en-US" sz="2300" cap="none" spc="0" dirty="0">
              <a:ln w="0"/>
              <a:solidFill>
                <a:srgbClr val="FF99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6E5207C-CF54-3497-20BC-7ADCE7EA7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32890"/>
            <a:ext cx="4825086" cy="942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5BDB12-0E61-1C1C-B7A2-523DBFFF1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9608" y="13808512"/>
            <a:ext cx="2497293" cy="249729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F4D230F-69F8-9F19-BC4F-CA6BEB716AA4}"/>
              </a:ext>
            </a:extLst>
          </p:cNvPr>
          <p:cNvGrpSpPr/>
          <p:nvPr/>
        </p:nvGrpSpPr>
        <p:grpSpPr>
          <a:xfrm>
            <a:off x="9167197" y="15218352"/>
            <a:ext cx="3061819" cy="916909"/>
            <a:chOff x="9167197" y="15218352"/>
            <a:chExt cx="3061819" cy="91690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91908A8-05FA-4F48-D4F8-B5F37B71C520}"/>
                </a:ext>
              </a:extLst>
            </p:cNvPr>
            <p:cNvSpPr txBox="1"/>
            <p:nvPr/>
          </p:nvSpPr>
          <p:spPr>
            <a:xfrm>
              <a:off x="9167197" y="15488930"/>
              <a:ext cx="30618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K" dirty="0">
                  <a:solidFill>
                    <a:srgbClr val="FF9900"/>
                  </a:solidFill>
                </a:rPr>
                <a:t>Idea from Spain </a:t>
              </a:r>
            </a:p>
            <a:p>
              <a:r>
                <a:rPr lang="en-HK" dirty="0">
                  <a:solidFill>
                    <a:srgbClr val="FF9900"/>
                  </a:solidFill>
                </a:rPr>
                <a:t>Solutions for your Home</a:t>
              </a:r>
            </a:p>
          </p:txBody>
        </p:sp>
        <p:pic>
          <p:nvPicPr>
            <p:cNvPr id="16" name="Picture 15" descr="A red and yellow flag with a crown and a coat of arms&#10;&#10;Description automatically generated">
              <a:extLst>
                <a:ext uri="{FF2B5EF4-FFF2-40B4-BE49-F238E27FC236}">
                  <a16:creationId xmlns:a16="http://schemas.microsoft.com/office/drawing/2014/main" id="{816FDF4B-5B2D-D004-63C2-BC5FEB75D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2276" y="15218352"/>
              <a:ext cx="611463" cy="611463"/>
            </a:xfrm>
            <a:prstGeom prst="rect">
              <a:avLst/>
            </a:prstGeom>
          </p:spPr>
        </p:pic>
      </p:grpSp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1EE539AF-D287-9E4D-2B3D-147E77AC31B8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18" y="733500"/>
            <a:ext cx="4805016" cy="1136154"/>
          </a:xfrm>
          <a:prstGeom prst="rect">
            <a:avLst/>
          </a:prstGeom>
        </p:spPr>
      </p:pic>
      <p:grpSp>
        <p:nvGrpSpPr>
          <p:cNvPr id="2" name="组合 11">
            <a:extLst>
              <a:ext uri="{FF2B5EF4-FFF2-40B4-BE49-F238E27FC236}">
                <a16:creationId xmlns:a16="http://schemas.microsoft.com/office/drawing/2014/main" id="{284A3E60-F4B3-C1E3-6238-CBA1F17442D6}"/>
              </a:ext>
            </a:extLst>
          </p:cNvPr>
          <p:cNvGrpSpPr/>
          <p:nvPr/>
        </p:nvGrpSpPr>
        <p:grpSpPr>
          <a:xfrm>
            <a:off x="1380331" y="726801"/>
            <a:ext cx="6889510" cy="5995587"/>
            <a:chOff x="1263286" y="1847088"/>
            <a:chExt cx="3726518" cy="3433576"/>
          </a:xfrm>
        </p:grpSpPr>
        <p:pic>
          <p:nvPicPr>
            <p:cNvPr id="4" name="图片 12">
              <a:extLst>
                <a:ext uri="{FF2B5EF4-FFF2-40B4-BE49-F238E27FC236}">
                  <a16:creationId xmlns:a16="http://schemas.microsoft.com/office/drawing/2014/main" id="{2E9539D6-F203-1278-428B-29A1BC474E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26" r="40715"/>
            <a:stretch>
              <a:fillRect/>
            </a:stretch>
          </p:blipFill>
          <p:spPr>
            <a:xfrm>
              <a:off x="1263286" y="1847088"/>
              <a:ext cx="2616383" cy="3433576"/>
            </a:xfrm>
            <a:prstGeom prst="rect">
              <a:avLst/>
            </a:prstGeom>
          </p:spPr>
        </p:pic>
        <p:pic>
          <p:nvPicPr>
            <p:cNvPr id="6" name="图片 13">
              <a:extLst>
                <a:ext uri="{FF2B5EF4-FFF2-40B4-BE49-F238E27FC236}">
                  <a16:creationId xmlns:a16="http://schemas.microsoft.com/office/drawing/2014/main" id="{B9C635C4-6A7E-2A13-3548-D1F6E3A6F4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/>
            <a:srcRect l="37952" t="12161" r="40011" b="1129"/>
            <a:stretch>
              <a:fillRect/>
            </a:stretch>
          </p:blipFill>
          <p:spPr>
            <a:xfrm>
              <a:off x="3878538" y="1992239"/>
              <a:ext cx="1111266" cy="3069443"/>
            </a:xfrm>
            <a:prstGeom prst="rect">
              <a:avLst/>
            </a:prstGeom>
          </p:spPr>
        </p:pic>
      </p:grpSp>
      <p:pic>
        <p:nvPicPr>
          <p:cNvPr id="10" name="Picture 9" descr="A plastic container with a lid&#10;&#10;AI-generated content may be incorrect.">
            <a:extLst>
              <a:ext uri="{FF2B5EF4-FFF2-40B4-BE49-F238E27FC236}">
                <a16:creationId xmlns:a16="http://schemas.microsoft.com/office/drawing/2014/main" id="{9B87D9CA-D8EA-37A1-7976-5B954C0C51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058" y="3465945"/>
            <a:ext cx="3337218" cy="333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02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0721F-DB45-501F-0836-318E8AB83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116ADCC3-79AA-A9E5-3E0E-A734E1B84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7040" y="1395100"/>
            <a:ext cx="4534960" cy="3337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A1709D-26A9-0939-B402-59E1C8EBB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106" y="4762308"/>
            <a:ext cx="4487493" cy="2081742"/>
          </a:xfrm>
          <a:prstGeom prst="rect">
            <a:avLst/>
          </a:prstGeom>
        </p:spPr>
      </p:pic>
      <p:pic>
        <p:nvPicPr>
          <p:cNvPr id="15" name="图片 16">
            <a:extLst>
              <a:ext uri="{FF2B5EF4-FFF2-40B4-BE49-F238E27FC236}">
                <a16:creationId xmlns:a16="http://schemas.microsoft.com/office/drawing/2014/main" id="{4183583B-9FF7-96F2-E967-F9A457791B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2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49432" t="10364" r="422" b="-4"/>
          <a:stretch/>
        </p:blipFill>
        <p:spPr>
          <a:xfrm>
            <a:off x="16244" y="1407150"/>
            <a:ext cx="7679512" cy="7721662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4C189D70-364F-F6C8-ED43-E444C990841F}"/>
              </a:ext>
            </a:extLst>
          </p:cNvPr>
          <p:cNvSpPr/>
          <p:nvPr/>
        </p:nvSpPr>
        <p:spPr>
          <a:xfrm>
            <a:off x="0" y="0"/>
            <a:ext cx="12192000" cy="13770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80F87D-9261-22FB-75F1-DBDC70B89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4" y="-57394"/>
            <a:ext cx="2853088" cy="787437"/>
          </a:xfrm>
        </p:spPr>
        <p:txBody>
          <a:bodyPr>
            <a:normAutofit/>
          </a:bodyPr>
          <a:lstStyle/>
          <a:p>
            <a:r>
              <a:rPr lang="en-HK" sz="3800" b="1" dirty="0"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Abadi" panose="020B0604020104020204" pitchFamily="34" charset="0"/>
              </a:rPr>
              <a:t>C</a:t>
            </a:r>
            <a:r>
              <a:rPr lang="en-US" altLang="zh-TW" sz="3800" b="1" dirty="0"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Abadi" panose="020B0604020104020204" pitchFamily="34" charset="0"/>
              </a:rPr>
              <a:t>G948#5</a:t>
            </a:r>
            <a:endParaRPr lang="en-HK" sz="3800" b="1" dirty="0">
              <a:solidFill>
                <a:schemeClr val="accent1"/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</a:effectLst>
              <a:latin typeface="Abadi" panose="020B0604020104020204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96E2F9F-23A1-BA50-6CDE-A1DF944017D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6244" y="639571"/>
            <a:ext cx="6611634" cy="6515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HK" sz="2800" b="1" dirty="0" err="1">
                <a:solidFill>
                  <a:schemeClr val="accent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Abadi" panose="020B0604020104020204" pitchFamily="34" charset="0"/>
              </a:rPr>
              <a:t>VacBrewith</a:t>
            </a:r>
            <a:r>
              <a:rPr lang="en-HK" sz="2800" b="1" dirty="0">
                <a:solidFill>
                  <a:schemeClr val="accent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Abadi" panose="020B0604020104020204" pitchFamily="34" charset="0"/>
              </a:rPr>
              <a:t> Smart AC Grinder with Grinding size Feedback System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82A7DA48-D134-9336-A82D-E89451FF2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4907" y="4732205"/>
            <a:ext cx="1080000" cy="10800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64A6DDA8-AC46-A0C8-CE2D-F4A6F36EFA86}"/>
              </a:ext>
            </a:extLst>
          </p:cNvPr>
          <p:cNvSpPr txBox="1"/>
          <p:nvPr/>
        </p:nvSpPr>
        <p:spPr>
          <a:xfrm>
            <a:off x="1207233" y="4147430"/>
            <a:ext cx="12586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Vacuum </a:t>
            </a:r>
          </a:p>
          <a:p>
            <a:r>
              <a:rPr lang="en-US" sz="1500" dirty="0"/>
              <a:t>technology</a:t>
            </a:r>
            <a:endParaRPr lang="en-HK" sz="15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D11E3CF-FD79-F927-296F-8BC6101DFC19}"/>
              </a:ext>
            </a:extLst>
          </p:cNvPr>
          <p:cNvSpPr txBox="1"/>
          <p:nvPr/>
        </p:nvSpPr>
        <p:spPr>
          <a:xfrm>
            <a:off x="1271667" y="2410283"/>
            <a:ext cx="10599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6600"/>
                </a:solidFill>
              </a:rPr>
              <a:t>Patented</a:t>
            </a:r>
          </a:p>
          <a:p>
            <a:r>
              <a:rPr lang="en-US" sz="1500" dirty="0">
                <a:solidFill>
                  <a:srgbClr val="FF6600"/>
                </a:solidFill>
              </a:rPr>
              <a:t>design</a:t>
            </a:r>
            <a:endParaRPr lang="en-HK" sz="1500" dirty="0">
              <a:solidFill>
                <a:srgbClr val="FF660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A489075-60D4-59F8-1DC0-33677E724635}"/>
              </a:ext>
            </a:extLst>
          </p:cNvPr>
          <p:cNvSpPr txBox="1"/>
          <p:nvPr/>
        </p:nvSpPr>
        <p:spPr>
          <a:xfrm>
            <a:off x="0" y="9128812"/>
            <a:ext cx="12175756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9900"/>
                </a:solidFill>
              </a:rPr>
              <a:t>Smart AC Grinder</a:t>
            </a:r>
            <a:r>
              <a:rPr lang="en-GB" sz="2800" b="1" dirty="0">
                <a:solidFill>
                  <a:schemeClr val="accent1"/>
                </a:solidFill>
              </a:rPr>
              <a:t>: </a:t>
            </a:r>
            <a:r>
              <a:rPr lang="en-US" altLang="zh-TW" sz="2800" b="1" dirty="0">
                <a:solidFill>
                  <a:schemeClr val="accent1"/>
                </a:solidFill>
              </a:rPr>
              <a:t>Precision, Power, Perfection!</a:t>
            </a:r>
            <a:endParaRPr lang="en-HK" sz="2800" b="1" dirty="0">
              <a:solidFill>
                <a:schemeClr val="accent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6CB6013-788A-38E1-A653-449DCB56153C}"/>
              </a:ext>
            </a:extLst>
          </p:cNvPr>
          <p:cNvSpPr txBox="1"/>
          <p:nvPr/>
        </p:nvSpPr>
        <p:spPr>
          <a:xfrm>
            <a:off x="5910174" y="10153139"/>
            <a:ext cx="3061822" cy="150810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highlight>
                  <a:srgbClr val="FF9900"/>
                </a:highlight>
              </a:rPr>
              <a:t>Package (GB)</a:t>
            </a:r>
          </a:p>
          <a:p>
            <a:r>
              <a:rPr lang="en-US" sz="1600" dirty="0" err="1">
                <a:solidFill>
                  <a:schemeClr val="bg1"/>
                </a:solidFill>
              </a:rPr>
              <a:t>LxWxH</a:t>
            </a:r>
            <a:r>
              <a:rPr lang="en-US" sz="1600" dirty="0">
                <a:solidFill>
                  <a:schemeClr val="bg1"/>
                </a:solidFill>
              </a:rPr>
              <a:t>. 345x 315x 330mm</a:t>
            </a:r>
          </a:p>
          <a:p>
            <a:r>
              <a:rPr lang="en-US" sz="1600" dirty="0">
                <a:solidFill>
                  <a:schemeClr val="bg1"/>
                </a:solidFill>
              </a:rPr>
              <a:t>EAN Code. </a:t>
            </a:r>
          </a:p>
          <a:p>
            <a:r>
              <a:rPr lang="en-US" sz="1600" dirty="0">
                <a:solidFill>
                  <a:schemeClr val="bg1"/>
                </a:solidFill>
              </a:rPr>
              <a:t>Gross weight. 6.2kg</a:t>
            </a:r>
          </a:p>
          <a:p>
            <a:r>
              <a:rPr lang="en-US" sz="1600" dirty="0">
                <a:solidFill>
                  <a:schemeClr val="bg1"/>
                </a:solidFill>
              </a:rPr>
              <a:t>Net weight. kg</a:t>
            </a:r>
          </a:p>
          <a:p>
            <a:endParaRPr lang="en-HK" sz="1200" dirty="0">
              <a:solidFill>
                <a:schemeClr val="bg1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8301B5C-6E82-6881-E21C-E944EC8D39B0}"/>
              </a:ext>
            </a:extLst>
          </p:cNvPr>
          <p:cNvSpPr txBox="1"/>
          <p:nvPr/>
        </p:nvSpPr>
        <p:spPr>
          <a:xfrm>
            <a:off x="9072618" y="10153139"/>
            <a:ext cx="3061822" cy="150810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highlight>
                  <a:srgbClr val="FF9900"/>
                </a:highlight>
              </a:rPr>
              <a:t>Carton</a:t>
            </a:r>
          </a:p>
          <a:p>
            <a:r>
              <a:rPr lang="en-US" sz="1600" dirty="0" err="1">
                <a:solidFill>
                  <a:schemeClr val="bg1"/>
                </a:solidFill>
              </a:rPr>
              <a:t>LxWxH</a:t>
            </a:r>
            <a:r>
              <a:rPr lang="en-US" sz="1600" dirty="0">
                <a:solidFill>
                  <a:schemeClr val="bg1"/>
                </a:solidFill>
              </a:rPr>
              <a:t>. x </a:t>
            </a:r>
            <a:r>
              <a:rPr lang="en-US" sz="1600" dirty="0" err="1">
                <a:solidFill>
                  <a:schemeClr val="bg1"/>
                </a:solidFill>
              </a:rPr>
              <a:t>x</a:t>
            </a:r>
            <a:r>
              <a:rPr lang="en-US" sz="1600" dirty="0">
                <a:solidFill>
                  <a:schemeClr val="bg1"/>
                </a:solidFill>
              </a:rPr>
              <a:t> mm</a:t>
            </a:r>
          </a:p>
          <a:p>
            <a:r>
              <a:rPr lang="en-US" sz="1600" dirty="0">
                <a:solidFill>
                  <a:schemeClr val="bg1"/>
                </a:solidFill>
              </a:rPr>
              <a:t>EAN Code. </a:t>
            </a:r>
          </a:p>
          <a:p>
            <a:r>
              <a:rPr lang="en-US" sz="1600" dirty="0">
                <a:solidFill>
                  <a:schemeClr val="bg1"/>
                </a:solidFill>
              </a:rPr>
              <a:t>Gross weight. kg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HK" sz="1200" dirty="0">
              <a:solidFill>
                <a:schemeClr val="bg1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C352745-23A2-5F77-757E-FAE610BFF95F}"/>
              </a:ext>
            </a:extLst>
          </p:cNvPr>
          <p:cNvSpPr txBox="1"/>
          <p:nvPr/>
        </p:nvSpPr>
        <p:spPr>
          <a:xfrm>
            <a:off x="5910174" y="11758884"/>
            <a:ext cx="3061822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highlight>
                  <a:srgbClr val="FF9900"/>
                </a:highlight>
              </a:rPr>
              <a:t>Quantity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Per Carton. pcs</a:t>
            </a:r>
          </a:p>
          <a:p>
            <a:r>
              <a:rPr lang="en-US" sz="1600" dirty="0">
                <a:solidFill>
                  <a:schemeClr val="bg1"/>
                </a:solidFill>
              </a:rPr>
              <a:t>Per Pallet. pcs</a:t>
            </a:r>
          </a:p>
          <a:p>
            <a:r>
              <a:rPr lang="en-US" sz="1600" dirty="0">
                <a:solidFill>
                  <a:schemeClr val="bg1"/>
                </a:solidFill>
              </a:rPr>
              <a:t>Per Container 20ft. 1652pcs </a:t>
            </a:r>
          </a:p>
          <a:p>
            <a:r>
              <a:rPr lang="en-US" sz="1600" dirty="0">
                <a:solidFill>
                  <a:schemeClr val="bg1"/>
                </a:solidFill>
              </a:rPr>
              <a:t>Per Container 40ft. 3416pcs</a:t>
            </a:r>
          </a:p>
          <a:p>
            <a:r>
              <a:rPr lang="en-US" sz="1600" dirty="0">
                <a:solidFill>
                  <a:schemeClr val="bg1"/>
                </a:solidFill>
              </a:rPr>
              <a:t>Per Container 40HQ.3768pcs</a:t>
            </a:r>
          </a:p>
          <a:p>
            <a:endParaRPr lang="en-HK" sz="1200" dirty="0">
              <a:solidFill>
                <a:schemeClr val="bg1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64190CC-F420-E549-779E-1C091374A2D2}"/>
              </a:ext>
            </a:extLst>
          </p:cNvPr>
          <p:cNvSpPr txBox="1"/>
          <p:nvPr/>
        </p:nvSpPr>
        <p:spPr>
          <a:xfrm>
            <a:off x="5910174" y="13597054"/>
            <a:ext cx="3061822" cy="13234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highlight>
                  <a:srgbClr val="FF9900"/>
                </a:highlight>
              </a:rPr>
              <a:t>Items included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Smart AC Grinder 1pc</a:t>
            </a:r>
          </a:p>
          <a:p>
            <a:r>
              <a:rPr lang="en-US" sz="1600" dirty="0">
                <a:solidFill>
                  <a:schemeClr val="bg1"/>
                </a:solidFill>
              </a:rPr>
              <a:t>Smart cup with </a:t>
            </a:r>
            <a:r>
              <a:rPr lang="en-US" sz="1600" dirty="0" err="1">
                <a:solidFill>
                  <a:schemeClr val="bg1"/>
                </a:solidFill>
              </a:rPr>
              <a:t>VacLid</a:t>
            </a:r>
            <a:r>
              <a:rPr lang="en-US" sz="1600" dirty="0">
                <a:solidFill>
                  <a:schemeClr val="bg1"/>
                </a:solidFill>
              </a:rPr>
              <a:t> 1pc</a:t>
            </a:r>
          </a:p>
          <a:p>
            <a:r>
              <a:rPr lang="en-US" sz="1600" dirty="0">
                <a:solidFill>
                  <a:schemeClr val="bg1"/>
                </a:solidFill>
              </a:rPr>
              <a:t>Removable Bean Hopper 1pc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64436C-8D3E-ECD2-126D-D766BE66A34F}"/>
              </a:ext>
            </a:extLst>
          </p:cNvPr>
          <p:cNvSpPr txBox="1"/>
          <p:nvPr/>
        </p:nvSpPr>
        <p:spPr>
          <a:xfrm>
            <a:off x="57560" y="9829407"/>
            <a:ext cx="603844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9900"/>
                </a:solidFill>
              </a:rPr>
              <a:t>Smart </a:t>
            </a:r>
            <a:r>
              <a:rPr lang="en-US" altLang="zh-TW" dirty="0">
                <a:solidFill>
                  <a:srgbClr val="FF9900"/>
                </a:solidFill>
              </a:rPr>
              <a:t>Grinder</a:t>
            </a:r>
            <a:r>
              <a:rPr lang="en-GB" dirty="0">
                <a:solidFill>
                  <a:srgbClr val="FF9900"/>
                </a:solidFill>
              </a:rPr>
              <a:t> with Feedback Display</a:t>
            </a:r>
          </a:p>
          <a:p>
            <a:r>
              <a:rPr lang="en-GB" dirty="0"/>
              <a:t>An intelligent grinding system that visually guides your setting. The LED screen reflects every rotation of the dial, giving real-time precision from espresso to ultra-fine Turkish coffee.</a:t>
            </a:r>
          </a:p>
          <a:p>
            <a:endParaRPr lang="en-GB" dirty="0"/>
          </a:p>
          <a:p>
            <a:r>
              <a:rPr lang="en-GB" dirty="0">
                <a:solidFill>
                  <a:srgbClr val="FF9900"/>
                </a:solidFill>
              </a:rPr>
              <a:t>Professional SUS detachable Burr Blades</a:t>
            </a:r>
          </a:p>
          <a:p>
            <a:r>
              <a:rPr lang="en-GB" dirty="0"/>
              <a:t>Equipped with stainless-steel conical burrs that grind coffee evenly and consistently. Achieves ultra-fine texture down to 100μm, ideal for authentic Turkish-style brewing (with SGS testing certificate).  Detachable for easy cleaning</a:t>
            </a:r>
          </a:p>
          <a:p>
            <a:endParaRPr lang="en-GB" dirty="0"/>
          </a:p>
          <a:p>
            <a:r>
              <a:rPr lang="en-GB" dirty="0">
                <a:solidFill>
                  <a:srgbClr val="FF9900"/>
                </a:solidFill>
              </a:rPr>
              <a:t>Dual-Bearing Gearbox &amp; Sensor Protection</a:t>
            </a:r>
          </a:p>
          <a:p>
            <a:r>
              <a:rPr lang="en-GB" dirty="0"/>
              <a:t>Engineered with dual bearings and PCB sensors to ensure stability, safety, and durability—featuring both thermal and current protection.</a:t>
            </a:r>
          </a:p>
          <a:p>
            <a:endParaRPr lang="en-GB" dirty="0"/>
          </a:p>
          <a:p>
            <a:r>
              <a:rPr lang="en-GB" dirty="0">
                <a:solidFill>
                  <a:srgbClr val="FF9900"/>
                </a:solidFill>
              </a:rPr>
              <a:t>Vacuum-Compatible Design</a:t>
            </a:r>
          </a:p>
          <a:p>
            <a:r>
              <a:rPr lang="en-US" altLang="zh-TW" dirty="0"/>
              <a:t>Smart cup c</a:t>
            </a:r>
            <a:r>
              <a:rPr lang="en-GB" dirty="0" err="1"/>
              <a:t>omes</a:t>
            </a:r>
            <a:r>
              <a:rPr lang="en-GB" dirty="0"/>
              <a:t> with vacuum lid compatible with the VacBrew rechargeable pump for long-lasting coffee freshness &amp; smell. (Pump not included.)</a:t>
            </a:r>
            <a:endParaRPr lang="en-HK" dirty="0"/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9A6EB8C-F00D-6722-B985-B83334415EC4}"/>
              </a:ext>
            </a:extLst>
          </p:cNvPr>
          <p:cNvSpPr>
            <a:spLocks noChangeAspect="1"/>
          </p:cNvSpPr>
          <p:nvPr/>
        </p:nvSpPr>
        <p:spPr>
          <a:xfrm>
            <a:off x="260698" y="1502122"/>
            <a:ext cx="1182090" cy="792000"/>
          </a:xfrm>
          <a:prstGeom prst="wedgeRoundRectCallout">
            <a:avLst/>
          </a:prstGeom>
          <a:solidFill>
            <a:srgbClr val="FF99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HK" b="1" dirty="0"/>
              <a:t>RRP US$199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D287178-01E0-283E-F153-1FEEBF2773C6}"/>
              </a:ext>
            </a:extLst>
          </p:cNvPr>
          <p:cNvGrpSpPr/>
          <p:nvPr/>
        </p:nvGrpSpPr>
        <p:grpSpPr>
          <a:xfrm>
            <a:off x="1273990" y="3052042"/>
            <a:ext cx="1080000" cy="1080000"/>
            <a:chOff x="-2283631" y="3115535"/>
            <a:chExt cx="1080000" cy="1080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3C67696-C9E4-7106-7922-4379E24E20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2283631" y="3115535"/>
              <a:ext cx="1080000" cy="108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A4268FE-C3AE-237E-03C6-7B3908487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29688" y="3180851"/>
              <a:ext cx="972113" cy="97211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E77488-C932-6C9B-5A15-A9C5E5F0DEEA}"/>
              </a:ext>
            </a:extLst>
          </p:cNvPr>
          <p:cNvGrpSpPr/>
          <p:nvPr/>
        </p:nvGrpSpPr>
        <p:grpSpPr>
          <a:xfrm>
            <a:off x="9167197" y="15218352"/>
            <a:ext cx="3061819" cy="916909"/>
            <a:chOff x="9167197" y="15218352"/>
            <a:chExt cx="3061819" cy="91690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C3CC44E-8029-81B3-76B6-FC99633AC106}"/>
                </a:ext>
              </a:extLst>
            </p:cNvPr>
            <p:cNvSpPr txBox="1"/>
            <p:nvPr/>
          </p:nvSpPr>
          <p:spPr>
            <a:xfrm>
              <a:off x="9167197" y="15488930"/>
              <a:ext cx="30618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K" dirty="0">
                  <a:solidFill>
                    <a:srgbClr val="FF9900"/>
                  </a:solidFill>
                </a:rPr>
                <a:t>Idea from Spain </a:t>
              </a:r>
            </a:p>
            <a:p>
              <a:r>
                <a:rPr lang="en-HK" dirty="0">
                  <a:solidFill>
                    <a:srgbClr val="FF9900"/>
                  </a:solidFill>
                </a:rPr>
                <a:t>Solutions for your Home</a:t>
              </a:r>
            </a:p>
          </p:txBody>
        </p:sp>
        <p:pic>
          <p:nvPicPr>
            <p:cNvPr id="24" name="Picture 23" descr="A red and yellow flag with a crown and a coat of arms&#10;&#10;Description automatically generated">
              <a:extLst>
                <a:ext uri="{FF2B5EF4-FFF2-40B4-BE49-F238E27FC236}">
                  <a16:creationId xmlns:a16="http://schemas.microsoft.com/office/drawing/2014/main" id="{1CCFA370-8F61-CAA8-03A3-85147C2BF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2276" y="15218352"/>
              <a:ext cx="611463" cy="611463"/>
            </a:xfrm>
            <a:prstGeom prst="rect">
              <a:avLst/>
            </a:prstGeom>
          </p:spPr>
        </p:pic>
      </p:grpSp>
      <p:pic>
        <p:nvPicPr>
          <p:cNvPr id="8" name="Picture 7" descr="A black circle with a letter s in it&#10;&#10;AI-generated content may be incorrect.">
            <a:extLst>
              <a:ext uri="{FF2B5EF4-FFF2-40B4-BE49-F238E27FC236}">
                <a16:creationId xmlns:a16="http://schemas.microsoft.com/office/drawing/2014/main" id="{1B5FA041-4F17-9BB8-3583-13A334FEC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203" y="-2683"/>
            <a:ext cx="1365921" cy="1365068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:a16="http://schemas.microsoft.com/office/drawing/2014/main" id="{8A88E0A9-10E4-BB42-4B5D-A31F1668B0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2520700" y="1666070"/>
            <a:ext cx="2332690" cy="67160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20601C-6070-DB01-7AFE-F4C5FB192A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5755" y="6859102"/>
            <a:ext cx="4886001" cy="2245958"/>
          </a:xfrm>
          <a:prstGeom prst="rect">
            <a:avLst/>
          </a:prstGeom>
        </p:spPr>
      </p:pic>
      <p:pic>
        <p:nvPicPr>
          <p:cNvPr id="6" name="图片 39">
            <a:extLst>
              <a:ext uri="{FF2B5EF4-FFF2-40B4-BE49-F238E27FC236}">
                <a16:creationId xmlns:a16="http://schemas.microsoft.com/office/drawing/2014/main" id="{0A035E41-99EA-BA37-A6C0-C0EE90E668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53" y="2554062"/>
            <a:ext cx="8205040" cy="57595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2A7F42-260D-D591-C34B-7391117012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23650" y="4571623"/>
            <a:ext cx="2569634" cy="2368095"/>
          </a:xfrm>
          <a:prstGeom prst="rect">
            <a:avLst/>
          </a:prstGeom>
        </p:spPr>
      </p:pic>
      <p:pic>
        <p:nvPicPr>
          <p:cNvPr id="11" name="图片 23">
            <a:extLst>
              <a:ext uri="{FF2B5EF4-FFF2-40B4-BE49-F238E27FC236}">
                <a16:creationId xmlns:a16="http://schemas.microsoft.com/office/drawing/2014/main" id="{DF61F321-4579-E4DD-1209-FFB41807B99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13"/>
          <a:stretch>
            <a:fillRect/>
          </a:stretch>
        </p:blipFill>
        <p:spPr>
          <a:xfrm rot="2675089">
            <a:off x="7946100" y="7453958"/>
            <a:ext cx="839144" cy="1955554"/>
          </a:xfrm>
          <a:prstGeom prst="rect">
            <a:avLst/>
          </a:prstGeom>
        </p:spPr>
      </p:pic>
      <p:grpSp>
        <p:nvGrpSpPr>
          <p:cNvPr id="13" name="组合 11">
            <a:extLst>
              <a:ext uri="{FF2B5EF4-FFF2-40B4-BE49-F238E27FC236}">
                <a16:creationId xmlns:a16="http://schemas.microsoft.com/office/drawing/2014/main" id="{D9926F59-3E90-E0C8-0874-4EAFCFAE9D09}"/>
              </a:ext>
            </a:extLst>
          </p:cNvPr>
          <p:cNvGrpSpPr/>
          <p:nvPr/>
        </p:nvGrpSpPr>
        <p:grpSpPr>
          <a:xfrm>
            <a:off x="8003835" y="1313291"/>
            <a:ext cx="3726518" cy="3433576"/>
            <a:chOff x="1263286" y="1847088"/>
            <a:chExt cx="3726518" cy="3433576"/>
          </a:xfrm>
        </p:grpSpPr>
        <p:pic>
          <p:nvPicPr>
            <p:cNvPr id="16" name="图片 12">
              <a:extLst>
                <a:ext uri="{FF2B5EF4-FFF2-40B4-BE49-F238E27FC236}">
                  <a16:creationId xmlns:a16="http://schemas.microsoft.com/office/drawing/2014/main" id="{F7AA46BE-4C5B-240E-4D5C-21D8F4EB3B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26" r="40715"/>
            <a:stretch>
              <a:fillRect/>
            </a:stretch>
          </p:blipFill>
          <p:spPr>
            <a:xfrm>
              <a:off x="1263286" y="1847088"/>
              <a:ext cx="2616383" cy="3433576"/>
            </a:xfrm>
            <a:prstGeom prst="rect">
              <a:avLst/>
            </a:prstGeom>
          </p:spPr>
        </p:pic>
        <p:pic>
          <p:nvPicPr>
            <p:cNvPr id="26" name="图片 13">
              <a:extLst>
                <a:ext uri="{FF2B5EF4-FFF2-40B4-BE49-F238E27FC236}">
                  <a16:creationId xmlns:a16="http://schemas.microsoft.com/office/drawing/2014/main" id="{224F3FAD-F6E7-3DFE-B893-4F8AE4145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/>
            <a:srcRect l="37952" t="12161" r="40011" b="1129"/>
            <a:stretch>
              <a:fillRect/>
            </a:stretch>
          </p:blipFill>
          <p:spPr>
            <a:xfrm>
              <a:off x="3878538" y="1992239"/>
              <a:ext cx="1111266" cy="3069443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01733BFC-BFDD-94F0-F2B6-C8A20C648B1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60011" y="6373731"/>
            <a:ext cx="1093980" cy="109398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F0635E3-A7DA-AF61-2CE3-3E63B702CF93}"/>
              </a:ext>
            </a:extLst>
          </p:cNvPr>
          <p:cNvSpPr txBox="1"/>
          <p:nvPr/>
        </p:nvSpPr>
        <p:spPr>
          <a:xfrm>
            <a:off x="1207233" y="5824255"/>
            <a:ext cx="17892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/>
              <a:t>Grind size </a:t>
            </a:r>
          </a:p>
          <a:p>
            <a:r>
              <a:rPr lang="en-US" altLang="zh-TW" sz="1500" dirty="0"/>
              <a:t>feedback system</a:t>
            </a:r>
            <a:endParaRPr lang="en-HK" sz="1500" dirty="0"/>
          </a:p>
        </p:txBody>
      </p:sp>
    </p:spTree>
    <p:extLst>
      <p:ext uri="{BB962C8B-B14F-4D97-AF65-F5344CB8AC3E}">
        <p14:creationId xmlns:p14="http://schemas.microsoft.com/office/powerpoint/2010/main" val="1178242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4B9BA-DE2A-EF11-E21E-0F4A28034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6">
            <a:extLst>
              <a:ext uri="{FF2B5EF4-FFF2-40B4-BE49-F238E27FC236}">
                <a16:creationId xmlns:a16="http://schemas.microsoft.com/office/drawing/2014/main" id="{D086D6CB-D4A6-919F-8E63-7984B98284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2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49432" t="10364" r="422" b="-4"/>
          <a:stretch/>
        </p:blipFill>
        <p:spPr>
          <a:xfrm>
            <a:off x="16244" y="1407150"/>
            <a:ext cx="7679512" cy="7721662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0782C42-BB77-920D-AEFD-FED4089C66AD}"/>
              </a:ext>
            </a:extLst>
          </p:cNvPr>
          <p:cNvSpPr/>
          <p:nvPr/>
        </p:nvSpPr>
        <p:spPr>
          <a:xfrm>
            <a:off x="0" y="0"/>
            <a:ext cx="12192000" cy="13770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pic>
        <p:nvPicPr>
          <p:cNvPr id="55" name="Picture 54" descr="A person pressing a white object&#10;&#10;Description automatically generated with medium confidence">
            <a:extLst>
              <a:ext uri="{FF2B5EF4-FFF2-40B4-BE49-F238E27FC236}">
                <a16:creationId xmlns:a16="http://schemas.microsoft.com/office/drawing/2014/main" id="{86F35253-1D2A-C24A-817D-82FDE78575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756" y="3917859"/>
            <a:ext cx="4480000" cy="2520000"/>
          </a:xfrm>
          <a:prstGeom prst="rect">
            <a:avLst/>
          </a:prstGeom>
        </p:spPr>
      </p:pic>
      <p:pic>
        <p:nvPicPr>
          <p:cNvPr id="53" name="Picture 52" descr="A person holding a glass of liquid&#10;&#10;Description automatically generated">
            <a:extLst>
              <a:ext uri="{FF2B5EF4-FFF2-40B4-BE49-F238E27FC236}">
                <a16:creationId xmlns:a16="http://schemas.microsoft.com/office/drawing/2014/main" id="{D61FEC44-5004-1B89-F3A5-F2700C9331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756" y="1397859"/>
            <a:ext cx="4480000" cy="2520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47DCE04-39D6-E14A-A2B1-3000DA450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4" y="-57394"/>
            <a:ext cx="2853088" cy="787437"/>
          </a:xfrm>
        </p:spPr>
        <p:txBody>
          <a:bodyPr>
            <a:normAutofit/>
          </a:bodyPr>
          <a:lstStyle/>
          <a:p>
            <a:r>
              <a:rPr lang="en-HK" sz="3800" b="1" dirty="0"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Abadi" panose="020B0604020104020204" pitchFamily="34" charset="0"/>
              </a:rPr>
              <a:t>CT40000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7848013-03A2-D4D1-0127-86788BCD741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6244" y="639571"/>
            <a:ext cx="4651006" cy="6515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HK" sz="2800" b="1" dirty="0">
                <a:solidFill>
                  <a:schemeClr val="accent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Abadi" panose="020B0604020104020204" pitchFamily="34" charset="0"/>
              </a:rPr>
              <a:t>VacBrew Premium Gift set 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5152C633-3F73-4857-C0EC-8B6CDC9ADF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970" y="4840888"/>
            <a:ext cx="1080000" cy="10800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4D9A4CD7-9EA1-09B2-9D99-7C61D941A6E0}"/>
              </a:ext>
            </a:extLst>
          </p:cNvPr>
          <p:cNvSpPr txBox="1"/>
          <p:nvPr/>
        </p:nvSpPr>
        <p:spPr>
          <a:xfrm>
            <a:off x="605296" y="4256113"/>
            <a:ext cx="12586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Vacuum </a:t>
            </a:r>
          </a:p>
          <a:p>
            <a:r>
              <a:rPr lang="en-US" sz="1500" dirty="0">
                <a:solidFill>
                  <a:schemeClr val="bg1"/>
                </a:solidFill>
              </a:rPr>
              <a:t>technology</a:t>
            </a:r>
            <a:endParaRPr lang="en-HK" sz="1500" dirty="0">
              <a:solidFill>
                <a:schemeClr val="bg1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4B126D7-BD47-33A4-CCCC-A4CA459C7ACE}"/>
              </a:ext>
            </a:extLst>
          </p:cNvPr>
          <p:cNvSpPr txBox="1"/>
          <p:nvPr/>
        </p:nvSpPr>
        <p:spPr>
          <a:xfrm>
            <a:off x="605296" y="6069743"/>
            <a:ext cx="153920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/>
              <a:t>Type-C</a:t>
            </a:r>
          </a:p>
          <a:p>
            <a:r>
              <a:rPr lang="en-US" sz="1500" dirty="0"/>
              <a:t>Rechargeable</a:t>
            </a:r>
            <a:endParaRPr lang="en-HK" sz="15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8FC2C4C-5DD4-D677-C878-B67282DCEA21}"/>
              </a:ext>
            </a:extLst>
          </p:cNvPr>
          <p:cNvSpPr txBox="1"/>
          <p:nvPr/>
        </p:nvSpPr>
        <p:spPr>
          <a:xfrm>
            <a:off x="669730" y="2518966"/>
            <a:ext cx="10599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6600"/>
                </a:solidFill>
              </a:rPr>
              <a:t>Patented</a:t>
            </a:r>
          </a:p>
          <a:p>
            <a:r>
              <a:rPr lang="en-US" sz="1500" dirty="0">
                <a:solidFill>
                  <a:srgbClr val="FF6600"/>
                </a:solidFill>
              </a:rPr>
              <a:t>design</a:t>
            </a:r>
            <a:endParaRPr lang="en-HK" sz="1500" dirty="0">
              <a:solidFill>
                <a:srgbClr val="FF660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BEC0C0A-C58E-BAA1-1F6B-990325F80A8C}"/>
              </a:ext>
            </a:extLst>
          </p:cNvPr>
          <p:cNvSpPr txBox="1"/>
          <p:nvPr/>
        </p:nvSpPr>
        <p:spPr>
          <a:xfrm>
            <a:off x="0" y="9128812"/>
            <a:ext cx="12175756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9900"/>
                </a:solidFill>
              </a:rPr>
              <a:t>VacBrew Premium Gift Set</a:t>
            </a:r>
            <a:r>
              <a:rPr lang="en-GB" sz="2800" b="1" dirty="0">
                <a:solidFill>
                  <a:schemeClr val="accent1"/>
                </a:solidFill>
              </a:rPr>
              <a:t>: The Ultimate Gift for Coffee Lovers</a:t>
            </a:r>
            <a:endParaRPr lang="en-HK" sz="2800" b="1" dirty="0">
              <a:solidFill>
                <a:schemeClr val="accent1"/>
              </a:solidFill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EDDB4854-659C-875E-4615-B0B38E4347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9881" y="6623741"/>
            <a:ext cx="1112238" cy="108000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A79BD568-A643-F6F6-045D-2074A3EFA50F}"/>
              </a:ext>
            </a:extLst>
          </p:cNvPr>
          <p:cNvSpPr txBox="1"/>
          <p:nvPr/>
        </p:nvSpPr>
        <p:spPr>
          <a:xfrm>
            <a:off x="5458074" y="6069743"/>
            <a:ext cx="18341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4 settings to tailor</a:t>
            </a:r>
          </a:p>
          <a:p>
            <a:r>
              <a:rPr lang="en-US" sz="1500" dirty="0"/>
              <a:t>For personal taste</a:t>
            </a:r>
            <a:endParaRPr lang="en-HK" sz="1500" dirty="0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4722F7DB-2B11-01E3-6881-468FA59743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2119" y="3072964"/>
            <a:ext cx="1080000" cy="108000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4EEF6B50-0F53-35DC-0DA0-87B0EECCB717}"/>
              </a:ext>
            </a:extLst>
          </p:cNvPr>
          <p:cNvSpPr txBox="1"/>
          <p:nvPr/>
        </p:nvSpPr>
        <p:spPr>
          <a:xfrm>
            <a:off x="5483196" y="4230267"/>
            <a:ext cx="21162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&lt;90C/203F water for </a:t>
            </a:r>
          </a:p>
          <a:p>
            <a:r>
              <a:rPr lang="en-US" sz="1500" dirty="0">
                <a:solidFill>
                  <a:schemeClr val="bg1"/>
                </a:solidFill>
              </a:rPr>
              <a:t>Hot brew (30s)</a:t>
            </a:r>
            <a:endParaRPr lang="en-HK" sz="1500" dirty="0">
              <a:solidFill>
                <a:schemeClr val="bg1"/>
              </a:solidFill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93ADE4BC-5056-9B51-EA7E-336411BAF5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7878" y="4837447"/>
            <a:ext cx="1080000" cy="1080000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3EC315BD-2626-D36B-F11D-6220AA1AA4BC}"/>
              </a:ext>
            </a:extLst>
          </p:cNvPr>
          <p:cNvSpPr txBox="1"/>
          <p:nvPr/>
        </p:nvSpPr>
        <p:spPr>
          <a:xfrm>
            <a:off x="5910174" y="10153139"/>
            <a:ext cx="3061822" cy="150810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highlight>
                  <a:srgbClr val="FF9900"/>
                </a:highlight>
              </a:rPr>
              <a:t>Package (GB)</a:t>
            </a:r>
          </a:p>
          <a:p>
            <a:r>
              <a:rPr lang="en-US" sz="1600" dirty="0" err="1">
                <a:solidFill>
                  <a:schemeClr val="bg1"/>
                </a:solidFill>
              </a:rPr>
              <a:t>LxWxH</a:t>
            </a:r>
            <a:r>
              <a:rPr lang="en-US" sz="1600" dirty="0">
                <a:solidFill>
                  <a:schemeClr val="bg1"/>
                </a:solidFill>
              </a:rPr>
              <a:t>. x </a:t>
            </a:r>
            <a:r>
              <a:rPr lang="en-US" sz="1600" dirty="0" err="1">
                <a:solidFill>
                  <a:schemeClr val="bg1"/>
                </a:solidFill>
              </a:rPr>
              <a:t>x</a:t>
            </a:r>
            <a:r>
              <a:rPr lang="en-US" sz="1600" dirty="0">
                <a:solidFill>
                  <a:schemeClr val="bg1"/>
                </a:solidFill>
              </a:rPr>
              <a:t> mm</a:t>
            </a:r>
          </a:p>
          <a:p>
            <a:r>
              <a:rPr lang="en-US" sz="1600" dirty="0">
                <a:solidFill>
                  <a:schemeClr val="bg1"/>
                </a:solidFill>
              </a:rPr>
              <a:t>EAN Code. </a:t>
            </a:r>
          </a:p>
          <a:p>
            <a:r>
              <a:rPr lang="en-US" sz="1600" dirty="0">
                <a:solidFill>
                  <a:schemeClr val="bg1"/>
                </a:solidFill>
              </a:rPr>
              <a:t>Gross weight. kg</a:t>
            </a:r>
          </a:p>
          <a:p>
            <a:r>
              <a:rPr lang="en-US" sz="1600" dirty="0">
                <a:solidFill>
                  <a:schemeClr val="bg1"/>
                </a:solidFill>
              </a:rPr>
              <a:t>Net weight. kg</a:t>
            </a:r>
          </a:p>
          <a:p>
            <a:endParaRPr lang="en-HK" sz="1200" dirty="0">
              <a:solidFill>
                <a:schemeClr val="bg1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DBDD15B-7DF5-F7AE-358C-A523B208E3E3}"/>
              </a:ext>
            </a:extLst>
          </p:cNvPr>
          <p:cNvSpPr txBox="1"/>
          <p:nvPr/>
        </p:nvSpPr>
        <p:spPr>
          <a:xfrm>
            <a:off x="9072618" y="10153139"/>
            <a:ext cx="3061822" cy="150810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highlight>
                  <a:srgbClr val="FF9900"/>
                </a:highlight>
              </a:rPr>
              <a:t>Carton</a:t>
            </a:r>
          </a:p>
          <a:p>
            <a:r>
              <a:rPr lang="en-US" sz="1600" dirty="0" err="1">
                <a:solidFill>
                  <a:schemeClr val="bg1"/>
                </a:solidFill>
              </a:rPr>
              <a:t>LxWxH</a:t>
            </a:r>
            <a:r>
              <a:rPr lang="en-US" sz="1600" dirty="0">
                <a:solidFill>
                  <a:schemeClr val="bg1"/>
                </a:solidFill>
              </a:rPr>
              <a:t>. x </a:t>
            </a:r>
            <a:r>
              <a:rPr lang="en-US" sz="1600" dirty="0" err="1">
                <a:solidFill>
                  <a:schemeClr val="bg1"/>
                </a:solidFill>
              </a:rPr>
              <a:t>x</a:t>
            </a:r>
            <a:r>
              <a:rPr lang="en-US" sz="1600" dirty="0">
                <a:solidFill>
                  <a:schemeClr val="bg1"/>
                </a:solidFill>
              </a:rPr>
              <a:t> mm</a:t>
            </a:r>
          </a:p>
          <a:p>
            <a:r>
              <a:rPr lang="en-US" sz="1600" dirty="0">
                <a:solidFill>
                  <a:schemeClr val="bg1"/>
                </a:solidFill>
              </a:rPr>
              <a:t>EAN Code. </a:t>
            </a:r>
          </a:p>
          <a:p>
            <a:r>
              <a:rPr lang="en-US" sz="1600" dirty="0">
                <a:solidFill>
                  <a:schemeClr val="bg1"/>
                </a:solidFill>
              </a:rPr>
              <a:t>Gross weight. kg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HK" sz="1200" dirty="0">
              <a:solidFill>
                <a:schemeClr val="bg1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07FA095-7677-0A34-542E-254636BC98AB}"/>
              </a:ext>
            </a:extLst>
          </p:cNvPr>
          <p:cNvSpPr txBox="1"/>
          <p:nvPr/>
        </p:nvSpPr>
        <p:spPr>
          <a:xfrm>
            <a:off x="5910174" y="11758884"/>
            <a:ext cx="3061822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highlight>
                  <a:srgbClr val="FF9900"/>
                </a:highlight>
              </a:rPr>
              <a:t>Quantity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Per Carton. pcs</a:t>
            </a:r>
          </a:p>
          <a:p>
            <a:r>
              <a:rPr lang="en-US" sz="1600" dirty="0">
                <a:solidFill>
                  <a:schemeClr val="bg1"/>
                </a:solidFill>
              </a:rPr>
              <a:t>Per Pallet. pcs</a:t>
            </a:r>
          </a:p>
          <a:p>
            <a:r>
              <a:rPr lang="en-US" sz="1600" dirty="0">
                <a:solidFill>
                  <a:schemeClr val="bg1"/>
                </a:solidFill>
              </a:rPr>
              <a:t>Per Container 20ft. pcs </a:t>
            </a:r>
          </a:p>
          <a:p>
            <a:r>
              <a:rPr lang="en-US" sz="1600" dirty="0">
                <a:solidFill>
                  <a:schemeClr val="bg1"/>
                </a:solidFill>
              </a:rPr>
              <a:t>Per Container 40ft. pcs</a:t>
            </a:r>
          </a:p>
          <a:p>
            <a:r>
              <a:rPr lang="en-US" sz="1600" dirty="0">
                <a:solidFill>
                  <a:schemeClr val="bg1"/>
                </a:solidFill>
              </a:rPr>
              <a:t>Per Container 40HQ.pcs</a:t>
            </a:r>
          </a:p>
          <a:p>
            <a:endParaRPr lang="en-HK" sz="1200" dirty="0">
              <a:solidFill>
                <a:schemeClr val="bg1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02D64E6-34AE-CCBF-8238-A6C905D540E0}"/>
              </a:ext>
            </a:extLst>
          </p:cNvPr>
          <p:cNvSpPr txBox="1"/>
          <p:nvPr/>
        </p:nvSpPr>
        <p:spPr>
          <a:xfrm>
            <a:off x="5910174" y="13597054"/>
            <a:ext cx="3061822" cy="255454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highlight>
                  <a:srgbClr val="FF9900"/>
                </a:highlight>
              </a:rPr>
              <a:t>Items included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Vacuum Turtle (pump) 1pc </a:t>
            </a:r>
          </a:p>
          <a:p>
            <a:r>
              <a:rPr lang="en-US" sz="1600" dirty="0">
                <a:solidFill>
                  <a:schemeClr val="bg1"/>
                </a:solidFill>
              </a:rPr>
              <a:t>Dual function Lid 1pc </a:t>
            </a:r>
          </a:p>
          <a:p>
            <a:r>
              <a:rPr lang="en-US" sz="1600" dirty="0">
                <a:solidFill>
                  <a:schemeClr val="bg1"/>
                </a:solidFill>
              </a:rPr>
              <a:t>Removable Filter 1pc </a:t>
            </a:r>
          </a:p>
          <a:p>
            <a:r>
              <a:rPr lang="en-US" sz="1600" dirty="0">
                <a:solidFill>
                  <a:schemeClr val="bg1"/>
                </a:solidFill>
              </a:rPr>
              <a:t>Removable Deflector 1set </a:t>
            </a:r>
          </a:p>
          <a:p>
            <a:r>
              <a:rPr lang="en-US" sz="1600" dirty="0">
                <a:solidFill>
                  <a:schemeClr val="bg1"/>
                </a:solidFill>
              </a:rPr>
              <a:t>Brewing chamber 500ml 1pc </a:t>
            </a:r>
          </a:p>
          <a:p>
            <a:r>
              <a:rPr lang="en-US" sz="1600" dirty="0">
                <a:solidFill>
                  <a:schemeClr val="bg1"/>
                </a:solidFill>
              </a:rPr>
              <a:t>Glass jar 600ml 1pc </a:t>
            </a:r>
          </a:p>
          <a:p>
            <a:r>
              <a:rPr lang="es-ES" sz="1600" dirty="0">
                <a:solidFill>
                  <a:schemeClr val="bg1"/>
                </a:solidFill>
              </a:rPr>
              <a:t>SUS </a:t>
            </a:r>
            <a:r>
              <a:rPr lang="es-ES" sz="1600" dirty="0" err="1">
                <a:solidFill>
                  <a:schemeClr val="bg1"/>
                </a:solidFill>
              </a:rPr>
              <a:t>Coffee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Mug</a:t>
            </a:r>
            <a:r>
              <a:rPr lang="es-ES" sz="1600" dirty="0">
                <a:solidFill>
                  <a:schemeClr val="bg1"/>
                </a:solidFill>
              </a:rPr>
              <a:t>  960ml 1pc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Stirrer 1pc</a:t>
            </a:r>
          </a:p>
          <a:p>
            <a:r>
              <a:rPr lang="en-US" altLang="zh-TW" sz="1600" dirty="0">
                <a:solidFill>
                  <a:schemeClr val="bg1"/>
                </a:solidFill>
              </a:rPr>
              <a:t>Cherry</a:t>
            </a:r>
            <a:r>
              <a:rPr lang="en-US" sz="1600" dirty="0">
                <a:solidFill>
                  <a:schemeClr val="bg1"/>
                </a:solidFill>
              </a:rPr>
              <a:t> Wood tray 1pc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FBEFB6-B6D0-5FF9-42E2-BEC2F5E4D40E}"/>
              </a:ext>
            </a:extLst>
          </p:cNvPr>
          <p:cNvSpPr txBox="1"/>
          <p:nvPr/>
        </p:nvSpPr>
        <p:spPr>
          <a:xfrm>
            <a:off x="1" y="10153139"/>
            <a:ext cx="55721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Enhance your coffee brewing experience with our </a:t>
            </a:r>
            <a:r>
              <a:rPr lang="en-GB" b="1" dirty="0">
                <a:solidFill>
                  <a:srgbClr val="FF9900"/>
                </a:solidFill>
              </a:rPr>
              <a:t>Extra Brewing Set</a:t>
            </a:r>
            <a:r>
              <a:rPr lang="en-GB" dirty="0"/>
              <a:t>, perfect for serving friends and family or exploring a variety of coffee beans and </a:t>
            </a:r>
            <a:r>
              <a:rPr lang="en-GB" dirty="0" err="1"/>
              <a:t>flavors</a:t>
            </a:r>
            <a:r>
              <a:rPr lang="en-GB" dirty="0"/>
              <a:t> at the same time. </a:t>
            </a:r>
          </a:p>
          <a:p>
            <a:endParaRPr lang="en-GB" dirty="0"/>
          </a:p>
          <a:p>
            <a:r>
              <a:rPr lang="en-GB" dirty="0"/>
              <a:t>This additional brewing set allows you to prepare multiple brews effortlessly, whether you're hosting a gathering or experimenting with different coffee profiles. </a:t>
            </a:r>
          </a:p>
          <a:p>
            <a:endParaRPr lang="en-GB" dirty="0"/>
          </a:p>
          <a:p>
            <a:r>
              <a:rPr lang="en-GB" dirty="0"/>
              <a:t>Versatile and convenient, it’s also ideal for hot and cold tea brewing, offering the same precision and quality for tea enthusiasts. </a:t>
            </a:r>
          </a:p>
          <a:p>
            <a:endParaRPr lang="en-GB" dirty="0"/>
          </a:p>
          <a:p>
            <a:r>
              <a:rPr lang="en-GB" dirty="0"/>
              <a:t>Pair it with our vacuum pump  rechargeable with timer to expand your brewing possibilities!</a:t>
            </a:r>
            <a:endParaRPr lang="en-HK" dirty="0"/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F0C0E775-19EC-17F2-010C-4EA8F7E272A8}"/>
              </a:ext>
            </a:extLst>
          </p:cNvPr>
          <p:cNvSpPr>
            <a:spLocks noChangeAspect="1"/>
          </p:cNvSpPr>
          <p:nvPr/>
        </p:nvSpPr>
        <p:spPr>
          <a:xfrm>
            <a:off x="260698" y="1502122"/>
            <a:ext cx="1182090" cy="792000"/>
          </a:xfrm>
          <a:prstGeom prst="wedgeRoundRectCallout">
            <a:avLst/>
          </a:prstGeom>
          <a:solidFill>
            <a:srgbClr val="FF99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HK" b="1" dirty="0"/>
              <a:t>RRP US$159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A3949E-8385-F343-0741-1CBBBB86513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-102" r="67968" b="803"/>
          <a:stretch>
            <a:fillRect/>
          </a:stretch>
        </p:blipFill>
        <p:spPr>
          <a:xfrm>
            <a:off x="7681288" y="1386338"/>
            <a:ext cx="4518715" cy="77746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217B046-B3FE-4C7C-99D7-3BCF3E140399}"/>
              </a:ext>
            </a:extLst>
          </p:cNvPr>
          <p:cNvGrpSpPr/>
          <p:nvPr/>
        </p:nvGrpSpPr>
        <p:grpSpPr>
          <a:xfrm>
            <a:off x="672053" y="3160725"/>
            <a:ext cx="1080000" cy="1080000"/>
            <a:chOff x="-2283631" y="3115535"/>
            <a:chExt cx="1080000" cy="1080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B78367-FEF2-74BF-0F79-386846A236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2283631" y="3115535"/>
              <a:ext cx="1080000" cy="108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3CAE12A-DAB1-FB42-DA14-37DF7E1DB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2229688" y="3180851"/>
              <a:ext cx="972113" cy="97211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2F2DD2-E65B-2B74-79A4-2498130A3910}"/>
              </a:ext>
            </a:extLst>
          </p:cNvPr>
          <p:cNvGrpSpPr/>
          <p:nvPr/>
        </p:nvGrpSpPr>
        <p:grpSpPr>
          <a:xfrm>
            <a:off x="9167197" y="15218352"/>
            <a:ext cx="3061819" cy="916909"/>
            <a:chOff x="9167197" y="15218352"/>
            <a:chExt cx="3061819" cy="91690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3D7DADD-A709-044D-5FBF-B83F901F0412}"/>
                </a:ext>
              </a:extLst>
            </p:cNvPr>
            <p:cNvSpPr txBox="1"/>
            <p:nvPr/>
          </p:nvSpPr>
          <p:spPr>
            <a:xfrm>
              <a:off x="9167197" y="15488930"/>
              <a:ext cx="30618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K" dirty="0">
                  <a:solidFill>
                    <a:srgbClr val="FF9900"/>
                  </a:solidFill>
                </a:rPr>
                <a:t>Idea from Spain </a:t>
              </a:r>
            </a:p>
            <a:p>
              <a:r>
                <a:rPr lang="en-HK" dirty="0">
                  <a:solidFill>
                    <a:srgbClr val="FF9900"/>
                  </a:solidFill>
                </a:rPr>
                <a:t>Solutions for your Home</a:t>
              </a:r>
            </a:p>
          </p:txBody>
        </p:sp>
        <p:pic>
          <p:nvPicPr>
            <p:cNvPr id="24" name="Picture 23" descr="A red and yellow flag with a crown and a coat of arms&#10;&#10;Description automatically generated">
              <a:extLst>
                <a:ext uri="{FF2B5EF4-FFF2-40B4-BE49-F238E27FC236}">
                  <a16:creationId xmlns:a16="http://schemas.microsoft.com/office/drawing/2014/main" id="{FC037C0C-BB7A-A3F2-5270-B68C28B79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2276" y="15218352"/>
              <a:ext cx="611463" cy="611463"/>
            </a:xfrm>
            <a:prstGeom prst="rect">
              <a:avLst/>
            </a:prstGeom>
          </p:spPr>
        </p:pic>
      </p:grpSp>
      <p:grpSp>
        <p:nvGrpSpPr>
          <p:cNvPr id="25" name="组合 316">
            <a:extLst>
              <a:ext uri="{FF2B5EF4-FFF2-40B4-BE49-F238E27FC236}">
                <a16:creationId xmlns:a16="http://schemas.microsoft.com/office/drawing/2014/main" id="{E32F3A10-2514-06A3-D435-46C47D3776D8}"/>
              </a:ext>
            </a:extLst>
          </p:cNvPr>
          <p:cNvGrpSpPr>
            <a:grpSpLocks noChangeAspect="1"/>
          </p:cNvGrpSpPr>
          <p:nvPr/>
        </p:nvGrpSpPr>
        <p:grpSpPr>
          <a:xfrm>
            <a:off x="10854835" y="11848144"/>
            <a:ext cx="1199922" cy="2049486"/>
            <a:chOff x="9990960" y="832834"/>
            <a:chExt cx="1654027" cy="2825106"/>
          </a:xfrm>
        </p:grpSpPr>
        <p:cxnSp>
          <p:nvCxnSpPr>
            <p:cNvPr id="27" name="直接连接符 80">
              <a:extLst>
                <a:ext uri="{FF2B5EF4-FFF2-40B4-BE49-F238E27FC236}">
                  <a16:creationId xmlns:a16="http://schemas.microsoft.com/office/drawing/2014/main" id="{D70E54C4-FB4C-3558-9112-0C0AD71B39F1}"/>
                </a:ext>
              </a:extLst>
            </p:cNvPr>
            <p:cNvCxnSpPr/>
            <p:nvPr/>
          </p:nvCxnSpPr>
          <p:spPr>
            <a:xfrm flipH="1">
              <a:off x="10150069" y="832834"/>
              <a:ext cx="1300571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87">
              <a:extLst>
                <a:ext uri="{FF2B5EF4-FFF2-40B4-BE49-F238E27FC236}">
                  <a16:creationId xmlns:a16="http://schemas.microsoft.com/office/drawing/2014/main" id="{92C6870E-2578-018F-3E72-C1BF1E95473C}"/>
                </a:ext>
              </a:extLst>
            </p:cNvPr>
            <p:cNvCxnSpPr/>
            <p:nvPr/>
          </p:nvCxnSpPr>
          <p:spPr>
            <a:xfrm flipH="1">
              <a:off x="9990960" y="1777268"/>
              <a:ext cx="1417646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91">
              <a:extLst>
                <a:ext uri="{FF2B5EF4-FFF2-40B4-BE49-F238E27FC236}">
                  <a16:creationId xmlns:a16="http://schemas.microsoft.com/office/drawing/2014/main" id="{39E5F39F-3458-0F48-6974-FC2CF972C7A5}"/>
                </a:ext>
              </a:extLst>
            </p:cNvPr>
            <p:cNvCxnSpPr/>
            <p:nvPr/>
          </p:nvCxnSpPr>
          <p:spPr>
            <a:xfrm flipH="1">
              <a:off x="10150069" y="3657940"/>
              <a:ext cx="1314333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96">
              <a:extLst>
                <a:ext uri="{FF2B5EF4-FFF2-40B4-BE49-F238E27FC236}">
                  <a16:creationId xmlns:a16="http://schemas.microsoft.com/office/drawing/2014/main" id="{9F298E03-6053-CDA1-D49A-FB8AB305B4D5}"/>
                </a:ext>
              </a:extLst>
            </p:cNvPr>
            <p:cNvCxnSpPr/>
            <p:nvPr/>
          </p:nvCxnSpPr>
          <p:spPr>
            <a:xfrm>
              <a:off x="10927893" y="851388"/>
              <a:ext cx="0" cy="909858"/>
            </a:xfrm>
            <a:prstGeom prst="line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102">
              <a:extLst>
                <a:ext uri="{FF2B5EF4-FFF2-40B4-BE49-F238E27FC236}">
                  <a16:creationId xmlns:a16="http://schemas.microsoft.com/office/drawing/2014/main" id="{E2834DEA-01EF-4DDE-757A-355BF55EF787}"/>
                </a:ext>
              </a:extLst>
            </p:cNvPr>
            <p:cNvCxnSpPr/>
            <p:nvPr/>
          </p:nvCxnSpPr>
          <p:spPr>
            <a:xfrm>
              <a:off x="10927893" y="1810935"/>
              <a:ext cx="0" cy="713070"/>
            </a:xfrm>
            <a:prstGeom prst="line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104">
              <a:extLst>
                <a:ext uri="{FF2B5EF4-FFF2-40B4-BE49-F238E27FC236}">
                  <a16:creationId xmlns:a16="http://schemas.microsoft.com/office/drawing/2014/main" id="{2361FB25-AF6B-877E-E035-2E627FF4260B}"/>
                </a:ext>
              </a:extLst>
            </p:cNvPr>
            <p:cNvCxnSpPr/>
            <p:nvPr/>
          </p:nvCxnSpPr>
          <p:spPr>
            <a:xfrm>
              <a:off x="10927893" y="2552753"/>
              <a:ext cx="0" cy="1078212"/>
            </a:xfrm>
            <a:prstGeom prst="line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106">
              <a:extLst>
                <a:ext uri="{FF2B5EF4-FFF2-40B4-BE49-F238E27FC236}">
                  <a16:creationId xmlns:a16="http://schemas.microsoft.com/office/drawing/2014/main" id="{6E5B120A-508A-12CC-7AD8-037B87F15AB3}"/>
                </a:ext>
              </a:extLst>
            </p:cNvPr>
            <p:cNvCxnSpPr/>
            <p:nvPr/>
          </p:nvCxnSpPr>
          <p:spPr>
            <a:xfrm>
              <a:off x="11460889" y="1808335"/>
              <a:ext cx="0" cy="1822630"/>
            </a:xfrm>
            <a:prstGeom prst="line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本框 270">
              <a:extLst>
                <a:ext uri="{FF2B5EF4-FFF2-40B4-BE49-F238E27FC236}">
                  <a16:creationId xmlns:a16="http://schemas.microsoft.com/office/drawing/2014/main" id="{6C2C1FE9-A45E-281D-A4F8-6803029F5F3A}"/>
                </a:ext>
              </a:extLst>
            </p:cNvPr>
            <p:cNvSpPr txBox="1"/>
            <p:nvPr/>
          </p:nvSpPr>
          <p:spPr>
            <a:xfrm>
              <a:off x="10860297" y="2870831"/>
              <a:ext cx="6864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altLang="zh-CN" sz="1100" dirty="0"/>
                <a:t>119mm</a:t>
              </a:r>
            </a:p>
          </p:txBody>
        </p:sp>
        <p:sp>
          <p:nvSpPr>
            <p:cNvPr id="37" name="文本框 271">
              <a:extLst>
                <a:ext uri="{FF2B5EF4-FFF2-40B4-BE49-F238E27FC236}">
                  <a16:creationId xmlns:a16="http://schemas.microsoft.com/office/drawing/2014/main" id="{4769CBFE-A852-AFF7-B0C0-47AA6160DB90}"/>
                </a:ext>
              </a:extLst>
            </p:cNvPr>
            <p:cNvSpPr txBox="1"/>
            <p:nvPr/>
          </p:nvSpPr>
          <p:spPr>
            <a:xfrm>
              <a:off x="10860297" y="2073163"/>
              <a:ext cx="60785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altLang="zh-CN" sz="1100" dirty="0"/>
                <a:t>81mm</a:t>
              </a:r>
            </a:p>
          </p:txBody>
        </p:sp>
        <p:sp>
          <p:nvSpPr>
            <p:cNvPr id="38" name="文本框 280">
              <a:extLst>
                <a:ext uri="{FF2B5EF4-FFF2-40B4-BE49-F238E27FC236}">
                  <a16:creationId xmlns:a16="http://schemas.microsoft.com/office/drawing/2014/main" id="{86161128-A7DB-310C-C056-94FCCCC98985}"/>
                </a:ext>
              </a:extLst>
            </p:cNvPr>
            <p:cNvSpPr txBox="1"/>
            <p:nvPr/>
          </p:nvSpPr>
          <p:spPr>
            <a:xfrm>
              <a:off x="10958581" y="1236341"/>
              <a:ext cx="6864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altLang="zh-CN" sz="1100" dirty="0"/>
                <a:t>104mm</a:t>
              </a:r>
            </a:p>
          </p:txBody>
        </p:sp>
      </p:grpSp>
      <p:grpSp>
        <p:nvGrpSpPr>
          <p:cNvPr id="43" name="组合 312">
            <a:extLst>
              <a:ext uri="{FF2B5EF4-FFF2-40B4-BE49-F238E27FC236}">
                <a16:creationId xmlns:a16="http://schemas.microsoft.com/office/drawing/2014/main" id="{0DC1164E-C3E1-649D-2122-D769C9EF8A22}"/>
              </a:ext>
            </a:extLst>
          </p:cNvPr>
          <p:cNvGrpSpPr>
            <a:grpSpLocks noChangeAspect="1"/>
          </p:cNvGrpSpPr>
          <p:nvPr/>
        </p:nvGrpSpPr>
        <p:grpSpPr>
          <a:xfrm>
            <a:off x="8959302" y="12235763"/>
            <a:ext cx="1208812" cy="1800000"/>
            <a:chOff x="8367994" y="3913632"/>
            <a:chExt cx="1886962" cy="2809810"/>
          </a:xfrm>
        </p:grpSpPr>
        <p:cxnSp>
          <p:nvCxnSpPr>
            <p:cNvPr id="47" name="直接连接符 170">
              <a:extLst>
                <a:ext uri="{FF2B5EF4-FFF2-40B4-BE49-F238E27FC236}">
                  <a16:creationId xmlns:a16="http://schemas.microsoft.com/office/drawing/2014/main" id="{D2F1537E-F31B-568B-6062-7C1B5C029D95}"/>
                </a:ext>
              </a:extLst>
            </p:cNvPr>
            <p:cNvCxnSpPr/>
            <p:nvPr/>
          </p:nvCxnSpPr>
          <p:spPr>
            <a:xfrm>
              <a:off x="9123688" y="4083117"/>
              <a:ext cx="0" cy="384137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171">
              <a:extLst>
                <a:ext uri="{FF2B5EF4-FFF2-40B4-BE49-F238E27FC236}">
                  <a16:creationId xmlns:a16="http://schemas.microsoft.com/office/drawing/2014/main" id="{1D317724-97C3-B5CF-AB92-4B0FFD74C88C}"/>
                </a:ext>
              </a:extLst>
            </p:cNvPr>
            <p:cNvCxnSpPr/>
            <p:nvPr/>
          </p:nvCxnSpPr>
          <p:spPr>
            <a:xfrm flipH="1">
              <a:off x="9237989" y="6393681"/>
              <a:ext cx="752971" cy="0"/>
            </a:xfrm>
            <a:prstGeom prst="line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173">
              <a:extLst>
                <a:ext uri="{FF2B5EF4-FFF2-40B4-BE49-F238E27FC236}">
                  <a16:creationId xmlns:a16="http://schemas.microsoft.com/office/drawing/2014/main" id="{608F18C7-180E-C3A7-8357-7AF91428A1C2}"/>
                </a:ext>
              </a:extLst>
            </p:cNvPr>
            <p:cNvCxnSpPr/>
            <p:nvPr/>
          </p:nvCxnSpPr>
          <p:spPr>
            <a:xfrm>
              <a:off x="8979221" y="4278729"/>
              <a:ext cx="0" cy="2000997"/>
            </a:xfrm>
            <a:prstGeom prst="line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176">
              <a:extLst>
                <a:ext uri="{FF2B5EF4-FFF2-40B4-BE49-F238E27FC236}">
                  <a16:creationId xmlns:a16="http://schemas.microsoft.com/office/drawing/2014/main" id="{5C76F60E-1150-050D-227C-21111758CB90}"/>
                </a:ext>
              </a:extLst>
            </p:cNvPr>
            <p:cNvCxnSpPr/>
            <p:nvPr/>
          </p:nvCxnSpPr>
          <p:spPr>
            <a:xfrm>
              <a:off x="10109934" y="4083117"/>
              <a:ext cx="0" cy="384137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177">
              <a:extLst>
                <a:ext uri="{FF2B5EF4-FFF2-40B4-BE49-F238E27FC236}">
                  <a16:creationId xmlns:a16="http://schemas.microsoft.com/office/drawing/2014/main" id="{74A08634-C74E-6C06-2423-77B1EE9FF944}"/>
                </a:ext>
              </a:extLst>
            </p:cNvPr>
            <p:cNvCxnSpPr/>
            <p:nvPr/>
          </p:nvCxnSpPr>
          <p:spPr>
            <a:xfrm>
              <a:off x="9237988" y="6211345"/>
              <a:ext cx="0" cy="251261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180">
              <a:extLst>
                <a:ext uri="{FF2B5EF4-FFF2-40B4-BE49-F238E27FC236}">
                  <a16:creationId xmlns:a16="http://schemas.microsoft.com/office/drawing/2014/main" id="{E2A3F6B2-786A-C8CB-3A1C-07263FECC9F2}"/>
                </a:ext>
              </a:extLst>
            </p:cNvPr>
            <p:cNvCxnSpPr/>
            <p:nvPr/>
          </p:nvCxnSpPr>
          <p:spPr>
            <a:xfrm>
              <a:off x="9992368" y="6211345"/>
              <a:ext cx="0" cy="251261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183">
              <a:extLst>
                <a:ext uri="{FF2B5EF4-FFF2-40B4-BE49-F238E27FC236}">
                  <a16:creationId xmlns:a16="http://schemas.microsoft.com/office/drawing/2014/main" id="{E8B42A8B-59E9-EDC4-042A-4B1BFACB5EE3}"/>
                </a:ext>
              </a:extLst>
            </p:cNvPr>
            <p:cNvCxnSpPr/>
            <p:nvPr/>
          </p:nvCxnSpPr>
          <p:spPr>
            <a:xfrm flipH="1">
              <a:off x="8880617" y="4278729"/>
              <a:ext cx="754380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190">
              <a:extLst>
                <a:ext uri="{FF2B5EF4-FFF2-40B4-BE49-F238E27FC236}">
                  <a16:creationId xmlns:a16="http://schemas.microsoft.com/office/drawing/2014/main" id="{A54E6513-C694-0F4C-C670-8964C3F74EDB}"/>
                </a:ext>
              </a:extLst>
            </p:cNvPr>
            <p:cNvCxnSpPr/>
            <p:nvPr/>
          </p:nvCxnSpPr>
          <p:spPr>
            <a:xfrm flipH="1">
              <a:off x="8880617" y="6293675"/>
              <a:ext cx="754380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192">
              <a:extLst>
                <a:ext uri="{FF2B5EF4-FFF2-40B4-BE49-F238E27FC236}">
                  <a16:creationId xmlns:a16="http://schemas.microsoft.com/office/drawing/2014/main" id="{FDE2AB5E-F01F-821A-922C-B4EBCA419952}"/>
                </a:ext>
              </a:extLst>
            </p:cNvPr>
            <p:cNvCxnSpPr/>
            <p:nvPr/>
          </p:nvCxnSpPr>
          <p:spPr>
            <a:xfrm flipH="1">
              <a:off x="9123689" y="4146870"/>
              <a:ext cx="986245" cy="0"/>
            </a:xfrm>
            <a:prstGeom prst="line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文本框 246">
              <a:extLst>
                <a:ext uri="{FF2B5EF4-FFF2-40B4-BE49-F238E27FC236}">
                  <a16:creationId xmlns:a16="http://schemas.microsoft.com/office/drawing/2014/main" id="{E1BAA9E0-1269-9BCA-A53C-1C568E9E821B}"/>
                </a:ext>
              </a:extLst>
            </p:cNvPr>
            <p:cNvSpPr txBox="1"/>
            <p:nvPr/>
          </p:nvSpPr>
          <p:spPr>
            <a:xfrm>
              <a:off x="9374824" y="3913632"/>
              <a:ext cx="880132" cy="3354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altLang="zh-CN" sz="1100" dirty="0"/>
                <a:t>100mm</a:t>
              </a:r>
            </a:p>
          </p:txBody>
        </p:sp>
        <p:sp>
          <p:nvSpPr>
            <p:cNvPr id="81" name="文本框 247">
              <a:extLst>
                <a:ext uri="{FF2B5EF4-FFF2-40B4-BE49-F238E27FC236}">
                  <a16:creationId xmlns:a16="http://schemas.microsoft.com/office/drawing/2014/main" id="{6BC65DBE-0480-6CF2-EB20-8547145EC3CE}"/>
                </a:ext>
              </a:extLst>
            </p:cNvPr>
            <p:cNvSpPr txBox="1"/>
            <p:nvPr/>
          </p:nvSpPr>
          <p:spPr>
            <a:xfrm>
              <a:off x="9434175" y="6387997"/>
              <a:ext cx="779416" cy="3354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altLang="zh-CN" sz="1100" dirty="0"/>
                <a:t>75mm</a:t>
              </a:r>
            </a:p>
          </p:txBody>
        </p:sp>
        <p:sp>
          <p:nvSpPr>
            <p:cNvPr id="82" name="文本框 248">
              <a:extLst>
                <a:ext uri="{FF2B5EF4-FFF2-40B4-BE49-F238E27FC236}">
                  <a16:creationId xmlns:a16="http://schemas.microsoft.com/office/drawing/2014/main" id="{34C7C164-C819-CE3D-45EC-845734055AC1}"/>
                </a:ext>
              </a:extLst>
            </p:cNvPr>
            <p:cNvSpPr txBox="1"/>
            <p:nvPr/>
          </p:nvSpPr>
          <p:spPr>
            <a:xfrm>
              <a:off x="8367994" y="5140721"/>
              <a:ext cx="880132" cy="3354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altLang="zh-CN" sz="1100" dirty="0"/>
                <a:t>204mm</a:t>
              </a:r>
            </a:p>
          </p:txBody>
        </p:sp>
      </p:grpSp>
      <p:grpSp>
        <p:nvGrpSpPr>
          <p:cNvPr id="88" name="组合 315">
            <a:extLst>
              <a:ext uri="{FF2B5EF4-FFF2-40B4-BE49-F238E27FC236}">
                <a16:creationId xmlns:a16="http://schemas.microsoft.com/office/drawing/2014/main" id="{4D81C684-9856-CBB5-5795-89588CA30028}"/>
              </a:ext>
            </a:extLst>
          </p:cNvPr>
          <p:cNvGrpSpPr>
            <a:grpSpLocks noChangeAspect="1"/>
          </p:cNvGrpSpPr>
          <p:nvPr/>
        </p:nvGrpSpPr>
        <p:grpSpPr>
          <a:xfrm>
            <a:off x="9019348" y="14182945"/>
            <a:ext cx="2139275" cy="1260001"/>
            <a:chOff x="4838462" y="4956950"/>
            <a:chExt cx="3078904" cy="1813428"/>
          </a:xfrm>
        </p:grpSpPr>
        <p:pic>
          <p:nvPicPr>
            <p:cNvPr id="89" name="图片 146">
              <a:extLst>
                <a:ext uri="{FF2B5EF4-FFF2-40B4-BE49-F238E27FC236}">
                  <a16:creationId xmlns:a16="http://schemas.microsoft.com/office/drawing/2014/main" id="{9307378E-2C40-0723-D068-4720B49848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40" t="29589" r="17767" b="9983"/>
            <a:stretch/>
          </p:blipFill>
          <p:spPr>
            <a:xfrm>
              <a:off x="5660573" y="4956950"/>
              <a:ext cx="2252155" cy="1157830"/>
            </a:xfrm>
            <a:prstGeom prst="rect">
              <a:avLst/>
            </a:prstGeom>
          </p:spPr>
        </p:pic>
        <p:pic>
          <p:nvPicPr>
            <p:cNvPr id="90" name="图片 147">
              <a:extLst>
                <a:ext uri="{FF2B5EF4-FFF2-40B4-BE49-F238E27FC236}">
                  <a16:creationId xmlns:a16="http://schemas.microsoft.com/office/drawing/2014/main" id="{0725F185-0A3F-9FC7-FAE6-20ED3D207B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84" t="58944" r="17065" b="31467"/>
            <a:stretch/>
          </p:blipFill>
          <p:spPr>
            <a:xfrm>
              <a:off x="5668276" y="6221174"/>
              <a:ext cx="2249090" cy="184747"/>
            </a:xfrm>
            <a:prstGeom prst="rect">
              <a:avLst/>
            </a:prstGeom>
          </p:spPr>
        </p:pic>
        <p:cxnSp>
          <p:nvCxnSpPr>
            <p:cNvPr id="91" name="直接连接符 153">
              <a:extLst>
                <a:ext uri="{FF2B5EF4-FFF2-40B4-BE49-F238E27FC236}">
                  <a16:creationId xmlns:a16="http://schemas.microsoft.com/office/drawing/2014/main" id="{171D8DF2-421F-3498-BC10-21F9EE629B15}"/>
                </a:ext>
              </a:extLst>
            </p:cNvPr>
            <p:cNvCxnSpPr/>
            <p:nvPr/>
          </p:nvCxnSpPr>
          <p:spPr>
            <a:xfrm>
              <a:off x="5684581" y="5387555"/>
              <a:ext cx="0" cy="117549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155">
              <a:extLst>
                <a:ext uri="{FF2B5EF4-FFF2-40B4-BE49-F238E27FC236}">
                  <a16:creationId xmlns:a16="http://schemas.microsoft.com/office/drawing/2014/main" id="{CFC34FF6-8BCD-0C2D-9ABF-D411EC831F68}"/>
                </a:ext>
              </a:extLst>
            </p:cNvPr>
            <p:cNvCxnSpPr/>
            <p:nvPr/>
          </p:nvCxnSpPr>
          <p:spPr>
            <a:xfrm flipH="1">
              <a:off x="5684582" y="6508768"/>
              <a:ext cx="2216861" cy="0"/>
            </a:xfrm>
            <a:prstGeom prst="line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157">
              <a:extLst>
                <a:ext uri="{FF2B5EF4-FFF2-40B4-BE49-F238E27FC236}">
                  <a16:creationId xmlns:a16="http://schemas.microsoft.com/office/drawing/2014/main" id="{C276E6EA-3F31-CE51-6F01-2FA097A28934}"/>
                </a:ext>
              </a:extLst>
            </p:cNvPr>
            <p:cNvCxnSpPr/>
            <p:nvPr/>
          </p:nvCxnSpPr>
          <p:spPr>
            <a:xfrm>
              <a:off x="7901443" y="5387555"/>
              <a:ext cx="0" cy="117549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159">
              <a:extLst>
                <a:ext uri="{FF2B5EF4-FFF2-40B4-BE49-F238E27FC236}">
                  <a16:creationId xmlns:a16="http://schemas.microsoft.com/office/drawing/2014/main" id="{5B1B22F6-811D-6A13-3F94-59D19B3A4A15}"/>
                </a:ext>
              </a:extLst>
            </p:cNvPr>
            <p:cNvCxnSpPr/>
            <p:nvPr/>
          </p:nvCxnSpPr>
          <p:spPr>
            <a:xfrm flipH="1">
              <a:off x="4847492" y="4968583"/>
              <a:ext cx="2382225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161">
              <a:extLst>
                <a:ext uri="{FF2B5EF4-FFF2-40B4-BE49-F238E27FC236}">
                  <a16:creationId xmlns:a16="http://schemas.microsoft.com/office/drawing/2014/main" id="{0F1D4F78-25D4-CFB6-988D-06EE17AD21EE}"/>
                </a:ext>
              </a:extLst>
            </p:cNvPr>
            <p:cNvCxnSpPr/>
            <p:nvPr/>
          </p:nvCxnSpPr>
          <p:spPr>
            <a:xfrm flipH="1">
              <a:off x="4847492" y="6083705"/>
              <a:ext cx="2382225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162">
              <a:extLst>
                <a:ext uri="{FF2B5EF4-FFF2-40B4-BE49-F238E27FC236}">
                  <a16:creationId xmlns:a16="http://schemas.microsoft.com/office/drawing/2014/main" id="{AE648F5B-6F48-4FD6-5E86-C1C33FF9F910}"/>
                </a:ext>
              </a:extLst>
            </p:cNvPr>
            <p:cNvCxnSpPr/>
            <p:nvPr/>
          </p:nvCxnSpPr>
          <p:spPr>
            <a:xfrm flipH="1">
              <a:off x="5165387" y="6248743"/>
              <a:ext cx="2064332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163">
              <a:extLst>
                <a:ext uri="{FF2B5EF4-FFF2-40B4-BE49-F238E27FC236}">
                  <a16:creationId xmlns:a16="http://schemas.microsoft.com/office/drawing/2014/main" id="{3BA3ACFE-3CE6-7D05-A2F1-449E49EB91E9}"/>
                </a:ext>
              </a:extLst>
            </p:cNvPr>
            <p:cNvCxnSpPr/>
            <p:nvPr/>
          </p:nvCxnSpPr>
          <p:spPr>
            <a:xfrm flipH="1">
              <a:off x="5165387" y="6373637"/>
              <a:ext cx="2064331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164">
              <a:extLst>
                <a:ext uri="{FF2B5EF4-FFF2-40B4-BE49-F238E27FC236}">
                  <a16:creationId xmlns:a16="http://schemas.microsoft.com/office/drawing/2014/main" id="{32923393-3DE7-0EA8-8CDB-D1BEA68711E8}"/>
                </a:ext>
              </a:extLst>
            </p:cNvPr>
            <p:cNvCxnSpPr/>
            <p:nvPr/>
          </p:nvCxnSpPr>
          <p:spPr>
            <a:xfrm>
              <a:off x="5255167" y="4968288"/>
              <a:ext cx="0" cy="1115417"/>
            </a:xfrm>
            <a:prstGeom prst="line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167">
              <a:extLst>
                <a:ext uri="{FF2B5EF4-FFF2-40B4-BE49-F238E27FC236}">
                  <a16:creationId xmlns:a16="http://schemas.microsoft.com/office/drawing/2014/main" id="{93B57A91-9976-0CD9-0A44-E89446CEE53E}"/>
                </a:ext>
              </a:extLst>
            </p:cNvPr>
            <p:cNvCxnSpPr/>
            <p:nvPr/>
          </p:nvCxnSpPr>
          <p:spPr>
            <a:xfrm>
              <a:off x="5247485" y="6246918"/>
              <a:ext cx="0" cy="126719"/>
            </a:xfrm>
            <a:prstGeom prst="line">
              <a:avLst/>
            </a:prstGeom>
            <a:ln>
              <a:solidFill>
                <a:schemeClr val="accent2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文本框 259">
              <a:extLst>
                <a:ext uri="{FF2B5EF4-FFF2-40B4-BE49-F238E27FC236}">
                  <a16:creationId xmlns:a16="http://schemas.microsoft.com/office/drawing/2014/main" id="{C376A5B8-429B-A21A-7195-0BE274B4D786}"/>
                </a:ext>
              </a:extLst>
            </p:cNvPr>
            <p:cNvSpPr txBox="1"/>
            <p:nvPr/>
          </p:nvSpPr>
          <p:spPr>
            <a:xfrm>
              <a:off x="6540293" y="6508768"/>
              <a:ext cx="40588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altLang="zh-CN" sz="1100" dirty="0"/>
                <a:t>270</a:t>
              </a:r>
            </a:p>
          </p:txBody>
        </p:sp>
        <p:sp>
          <p:nvSpPr>
            <p:cNvPr id="101" name="文本框 260">
              <a:extLst>
                <a:ext uri="{FF2B5EF4-FFF2-40B4-BE49-F238E27FC236}">
                  <a16:creationId xmlns:a16="http://schemas.microsoft.com/office/drawing/2014/main" id="{E0573843-0010-89E5-B149-144612AA3CC3}"/>
                </a:ext>
              </a:extLst>
            </p:cNvPr>
            <p:cNvSpPr txBox="1"/>
            <p:nvPr/>
          </p:nvSpPr>
          <p:spPr>
            <a:xfrm>
              <a:off x="4862024" y="5405060"/>
              <a:ext cx="40588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altLang="zh-CN" sz="1100" dirty="0"/>
                <a:t>136</a:t>
              </a:r>
            </a:p>
          </p:txBody>
        </p:sp>
        <p:sp>
          <p:nvSpPr>
            <p:cNvPr id="102" name="文本框 261">
              <a:extLst>
                <a:ext uri="{FF2B5EF4-FFF2-40B4-BE49-F238E27FC236}">
                  <a16:creationId xmlns:a16="http://schemas.microsoft.com/office/drawing/2014/main" id="{9FB4C559-C931-BFBF-5F5D-46A86C4D0D5A}"/>
                </a:ext>
              </a:extLst>
            </p:cNvPr>
            <p:cNvSpPr txBox="1"/>
            <p:nvPr/>
          </p:nvSpPr>
          <p:spPr>
            <a:xfrm>
              <a:off x="4838462" y="6174870"/>
              <a:ext cx="33214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altLang="zh-CN" sz="1100" dirty="0"/>
                <a:t>15</a:t>
              </a:r>
            </a:p>
          </p:txBody>
        </p:sp>
      </p:grpSp>
      <p:pic>
        <p:nvPicPr>
          <p:cNvPr id="8" name="Picture 7" descr="A black circle with a letter s in it&#10;&#10;AI-generated content may be incorrect.">
            <a:extLst>
              <a:ext uri="{FF2B5EF4-FFF2-40B4-BE49-F238E27FC236}">
                <a16:creationId xmlns:a16="http://schemas.microsoft.com/office/drawing/2014/main" id="{21FA8C3B-2E5A-C728-46AB-6393F85667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203" y="-2683"/>
            <a:ext cx="1365921" cy="1365068"/>
          </a:xfrm>
          <a:prstGeom prst="rect">
            <a:avLst/>
          </a:prstGeom>
        </p:spPr>
      </p:pic>
      <p:pic>
        <p:nvPicPr>
          <p:cNvPr id="12" name="Picture 11" descr="A blender with a lid&#10;&#10;AI-generated content may be incorrect.">
            <a:extLst>
              <a:ext uri="{FF2B5EF4-FFF2-40B4-BE49-F238E27FC236}">
                <a16:creationId xmlns:a16="http://schemas.microsoft.com/office/drawing/2014/main" id="{F31BD1D0-8F1A-32D5-6C02-D58EE412FBE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6" r="30254"/>
          <a:stretch>
            <a:fillRect/>
          </a:stretch>
        </p:blipFill>
        <p:spPr>
          <a:xfrm>
            <a:off x="10200890" y="11774198"/>
            <a:ext cx="1425677" cy="2226792"/>
          </a:xfrm>
          <a:prstGeom prst="rect">
            <a:avLst/>
          </a:prstGeom>
        </p:spPr>
      </p:pic>
      <p:pic>
        <p:nvPicPr>
          <p:cNvPr id="14" name="Picture 13" descr="A black cup with ice cubes&#10;&#10;AI-generated content may be incorrect.">
            <a:extLst>
              <a:ext uri="{FF2B5EF4-FFF2-40B4-BE49-F238E27FC236}">
                <a16:creationId xmlns:a16="http://schemas.microsoft.com/office/drawing/2014/main" id="{BC8B7F57-E6F6-BC4C-79A3-0276F855B3E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2" t="24358" r="40113" b="17064"/>
          <a:stretch>
            <a:fillRect/>
          </a:stretch>
        </p:blipFill>
        <p:spPr>
          <a:xfrm>
            <a:off x="9455361" y="12458736"/>
            <a:ext cx="699297" cy="1322285"/>
          </a:xfrm>
          <a:prstGeom prst="rect">
            <a:avLst/>
          </a:prstGeom>
        </p:spPr>
      </p:pic>
      <p:pic>
        <p:nvPicPr>
          <p:cNvPr id="39" name="Picture 38" descr="A coffee maker and a mug&#10;&#10;AI-generated content may be incorrect.">
            <a:extLst>
              <a:ext uri="{FF2B5EF4-FFF2-40B4-BE49-F238E27FC236}">
                <a16:creationId xmlns:a16="http://schemas.microsoft.com/office/drawing/2014/main" id="{DB44DCC9-15E2-1AD7-28D8-12CB520B327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4" r="20298"/>
          <a:stretch>
            <a:fillRect/>
          </a:stretch>
        </p:blipFill>
        <p:spPr>
          <a:xfrm>
            <a:off x="1565871" y="3248299"/>
            <a:ext cx="3751460" cy="37236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001C7C-7F15-5011-721C-C85B9EFC9ECF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5106" r="9112"/>
          <a:stretch>
            <a:fillRect/>
          </a:stretch>
        </p:blipFill>
        <p:spPr>
          <a:xfrm>
            <a:off x="669730" y="6676514"/>
            <a:ext cx="1082323" cy="11598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22C38A-A74D-9FF4-365D-A6225C0FBD97}"/>
              </a:ext>
            </a:extLst>
          </p:cNvPr>
          <p:cNvSpPr txBox="1"/>
          <p:nvPr/>
        </p:nvSpPr>
        <p:spPr>
          <a:xfrm>
            <a:off x="5539881" y="2518966"/>
            <a:ext cx="21579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/>
              <a:t>Ice</a:t>
            </a:r>
            <a:r>
              <a:rPr lang="en-US" sz="1500" dirty="0"/>
              <a:t> water for </a:t>
            </a:r>
          </a:p>
          <a:p>
            <a:r>
              <a:rPr lang="en-US" sz="1500" dirty="0"/>
              <a:t>Cold brew (5-12mins)</a:t>
            </a:r>
            <a:endParaRPr lang="en-HK" sz="1500" dirty="0"/>
          </a:p>
        </p:txBody>
      </p:sp>
    </p:spTree>
    <p:extLst>
      <p:ext uri="{BB962C8B-B14F-4D97-AF65-F5344CB8AC3E}">
        <p14:creationId xmlns:p14="http://schemas.microsoft.com/office/powerpoint/2010/main" val="303460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F9102-1992-23D3-7FF3-12FE2ECF5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6">
            <a:extLst>
              <a:ext uri="{FF2B5EF4-FFF2-40B4-BE49-F238E27FC236}">
                <a16:creationId xmlns:a16="http://schemas.microsoft.com/office/drawing/2014/main" id="{85F22ACE-0088-8B5F-849E-CD1528B0E8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2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49432" t="10364" r="422" b="-4"/>
          <a:stretch/>
        </p:blipFill>
        <p:spPr>
          <a:xfrm>
            <a:off x="16244" y="1407150"/>
            <a:ext cx="7679512" cy="7721662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F7F0BC08-B630-F378-0701-43E05F8570AA}"/>
              </a:ext>
            </a:extLst>
          </p:cNvPr>
          <p:cNvSpPr/>
          <p:nvPr/>
        </p:nvSpPr>
        <p:spPr>
          <a:xfrm>
            <a:off x="0" y="0"/>
            <a:ext cx="12192000" cy="13770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2288E795-30E5-C24D-91C3-2A029988B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756" y="6436948"/>
            <a:ext cx="4480000" cy="2520000"/>
          </a:xfrm>
          <a:prstGeom prst="rect">
            <a:avLst/>
          </a:prstGeom>
        </p:spPr>
      </p:pic>
      <p:pic>
        <p:nvPicPr>
          <p:cNvPr id="53" name="Picture 52" descr="A person holding a glass of liquid&#10;&#10;Description automatically generated">
            <a:extLst>
              <a:ext uri="{FF2B5EF4-FFF2-40B4-BE49-F238E27FC236}">
                <a16:creationId xmlns:a16="http://schemas.microsoft.com/office/drawing/2014/main" id="{9DD413A5-2D45-AE55-D8D0-D620BB896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756" y="1397859"/>
            <a:ext cx="4480000" cy="2520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7444413-A9EC-D496-B5D7-745C4952D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4" y="-57394"/>
            <a:ext cx="2853088" cy="787437"/>
          </a:xfrm>
        </p:spPr>
        <p:txBody>
          <a:bodyPr>
            <a:normAutofit/>
          </a:bodyPr>
          <a:lstStyle/>
          <a:p>
            <a:r>
              <a:rPr lang="en-US" altLang="zh-TW" sz="3800" b="1" dirty="0"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Abadi" panose="020B0604020104020204" pitchFamily="34" charset="0"/>
              </a:rPr>
              <a:t>CT</a:t>
            </a:r>
            <a:r>
              <a:rPr lang="en-HK" sz="3800" b="1" dirty="0"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Abadi" panose="020B0604020104020204" pitchFamily="34" charset="0"/>
              </a:rPr>
              <a:t>30000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743422C-9CFE-2AFB-1D5C-C05D5B04917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6244" y="639571"/>
            <a:ext cx="3675303" cy="6515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HK" sz="2800" b="1" dirty="0">
                <a:solidFill>
                  <a:schemeClr val="accent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Abadi" panose="020B0604020104020204" pitchFamily="34" charset="0"/>
              </a:rPr>
              <a:t>VacBrew Starter Set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8D098520-29FD-D095-B78D-EEFCB76F47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970" y="4840888"/>
            <a:ext cx="1080000" cy="10800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FF51EF6-1E5E-ADC0-4767-A6A51DCC763D}"/>
              </a:ext>
            </a:extLst>
          </p:cNvPr>
          <p:cNvSpPr txBox="1"/>
          <p:nvPr/>
        </p:nvSpPr>
        <p:spPr>
          <a:xfrm>
            <a:off x="605296" y="4256113"/>
            <a:ext cx="12586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Vacuum </a:t>
            </a:r>
          </a:p>
          <a:p>
            <a:r>
              <a:rPr lang="en-US" sz="1500" dirty="0">
                <a:solidFill>
                  <a:schemeClr val="bg1"/>
                </a:solidFill>
              </a:rPr>
              <a:t>technology</a:t>
            </a:r>
            <a:endParaRPr lang="en-HK" sz="1500" dirty="0">
              <a:solidFill>
                <a:schemeClr val="bg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8226DD4-05D4-3B24-B8C0-880C4A86B9AA}"/>
              </a:ext>
            </a:extLst>
          </p:cNvPr>
          <p:cNvSpPr txBox="1"/>
          <p:nvPr/>
        </p:nvSpPr>
        <p:spPr>
          <a:xfrm>
            <a:off x="669730" y="2518966"/>
            <a:ext cx="10599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6600"/>
                </a:solidFill>
              </a:rPr>
              <a:t>Patented</a:t>
            </a:r>
          </a:p>
          <a:p>
            <a:r>
              <a:rPr lang="en-US" sz="1500" dirty="0">
                <a:solidFill>
                  <a:srgbClr val="FF6600"/>
                </a:solidFill>
              </a:rPr>
              <a:t>design</a:t>
            </a:r>
            <a:endParaRPr lang="en-HK" sz="1500" dirty="0">
              <a:solidFill>
                <a:srgbClr val="FF660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DCAEB74-B269-A979-84F0-38FE85389171}"/>
              </a:ext>
            </a:extLst>
          </p:cNvPr>
          <p:cNvSpPr txBox="1"/>
          <p:nvPr/>
        </p:nvSpPr>
        <p:spPr>
          <a:xfrm>
            <a:off x="0" y="9128812"/>
            <a:ext cx="12175756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Introducing </a:t>
            </a:r>
            <a:r>
              <a:rPr lang="en-GB" b="1" dirty="0">
                <a:solidFill>
                  <a:srgbClr val="FF9900"/>
                </a:solidFill>
              </a:rPr>
              <a:t>VacBrew</a:t>
            </a:r>
            <a:r>
              <a:rPr lang="en-GB" dirty="0">
                <a:solidFill>
                  <a:schemeClr val="accent1"/>
                </a:solidFill>
              </a:rPr>
              <a:t>, the ultimate solution for coffee enthusiasts seeking both speed and </a:t>
            </a:r>
            <a:r>
              <a:rPr lang="en-GB" dirty="0" err="1">
                <a:solidFill>
                  <a:schemeClr val="accent1"/>
                </a:solidFill>
              </a:rPr>
              <a:t>flavor</a:t>
            </a:r>
            <a:r>
              <a:rPr lang="en-GB" dirty="0">
                <a:solidFill>
                  <a:schemeClr val="accent1"/>
                </a:solidFill>
              </a:rPr>
              <a:t>. </a:t>
            </a:r>
          </a:p>
          <a:p>
            <a:r>
              <a:rPr lang="en-GB" dirty="0">
                <a:solidFill>
                  <a:schemeClr val="accent1"/>
                </a:solidFill>
              </a:rPr>
              <a:t>This innovative coffee maker utilizes advanced vacuum technology to deliver rich, hot and cold brew coffee in just one click.</a:t>
            </a:r>
            <a:endParaRPr lang="en-HK" dirty="0">
              <a:solidFill>
                <a:schemeClr val="accent1"/>
              </a:solidFill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E12DF5E5-A9E6-DB40-1AD1-601041642C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9881" y="6623741"/>
            <a:ext cx="1112238" cy="108000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CC97ACB0-8A54-295B-2070-79B8EA89685C}"/>
              </a:ext>
            </a:extLst>
          </p:cNvPr>
          <p:cNvSpPr txBox="1"/>
          <p:nvPr/>
        </p:nvSpPr>
        <p:spPr>
          <a:xfrm>
            <a:off x="5458074" y="6069743"/>
            <a:ext cx="18341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4 settings to tailor</a:t>
            </a:r>
          </a:p>
          <a:p>
            <a:r>
              <a:rPr lang="en-US" sz="1500" dirty="0"/>
              <a:t>For personal taste</a:t>
            </a:r>
            <a:endParaRPr lang="en-HK" sz="1500" dirty="0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D1A555FF-A440-97F1-7C8A-2FC33F090E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2119" y="3072964"/>
            <a:ext cx="1080000" cy="1080000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7AD62FF2-758D-BDA1-A42C-F086EA7C188B}"/>
              </a:ext>
            </a:extLst>
          </p:cNvPr>
          <p:cNvSpPr txBox="1"/>
          <p:nvPr/>
        </p:nvSpPr>
        <p:spPr>
          <a:xfrm>
            <a:off x="5539881" y="2518966"/>
            <a:ext cx="21579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/>
              <a:t>Ice</a:t>
            </a:r>
            <a:r>
              <a:rPr lang="en-US" sz="1500" dirty="0"/>
              <a:t> water for </a:t>
            </a:r>
          </a:p>
          <a:p>
            <a:r>
              <a:rPr lang="en-US" sz="1500" dirty="0"/>
              <a:t>Cold brew (5-12mins)</a:t>
            </a:r>
            <a:endParaRPr lang="en-HK" sz="150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B0C71EC-0C88-4FA3-CA65-150D6EBD7EA9}"/>
              </a:ext>
            </a:extLst>
          </p:cNvPr>
          <p:cNvSpPr txBox="1"/>
          <p:nvPr/>
        </p:nvSpPr>
        <p:spPr>
          <a:xfrm>
            <a:off x="5483196" y="4230267"/>
            <a:ext cx="21162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&lt;90C/203F water for </a:t>
            </a:r>
          </a:p>
          <a:p>
            <a:r>
              <a:rPr lang="en-US" sz="1500" dirty="0">
                <a:solidFill>
                  <a:schemeClr val="bg1"/>
                </a:solidFill>
              </a:rPr>
              <a:t>Hot brew (30s)</a:t>
            </a:r>
            <a:endParaRPr lang="en-HK" sz="1500" dirty="0">
              <a:solidFill>
                <a:schemeClr val="bg1"/>
              </a:solidFill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AE973C3A-05A0-1FB4-A9AC-83E6991CB4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7878" y="4837447"/>
            <a:ext cx="1080000" cy="1080000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A6C9737E-3B37-9986-F754-7C559B773784}"/>
              </a:ext>
            </a:extLst>
          </p:cNvPr>
          <p:cNvSpPr txBox="1"/>
          <p:nvPr/>
        </p:nvSpPr>
        <p:spPr>
          <a:xfrm>
            <a:off x="1" y="10153139"/>
            <a:ext cx="591017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highlight>
                  <a:srgbClr val="FF9900"/>
                </a:highlight>
              </a:rPr>
              <a:t>Dual Brewing Capability: </a:t>
            </a:r>
          </a:p>
          <a:p>
            <a:r>
              <a:rPr lang="en-GB" sz="1600" dirty="0"/>
              <a:t>VacBrew now offers the versatility to brew both hot and cold coffee, thanks to its enhanced chamber made from durable TRITAN material, capable of withstanding high temperatures.</a:t>
            </a:r>
          </a:p>
          <a:p>
            <a:endParaRPr lang="en-GB" sz="1600" dirty="0"/>
          </a:p>
          <a:p>
            <a:r>
              <a:rPr lang="en-GB" sz="1600" dirty="0">
                <a:solidFill>
                  <a:schemeClr val="bg1"/>
                </a:solidFill>
                <a:highlight>
                  <a:srgbClr val="FF9900"/>
                </a:highlight>
              </a:rPr>
              <a:t>Rapid Cold Brew: </a:t>
            </a:r>
          </a:p>
          <a:p>
            <a:r>
              <a:rPr lang="en-GB" sz="1600" dirty="0"/>
              <a:t>Say goodbye to lengthy brewing times. </a:t>
            </a:r>
            <a:r>
              <a:rPr lang="en-GB" sz="1600" dirty="0" err="1"/>
              <a:t>VacBrew's</a:t>
            </a:r>
            <a:r>
              <a:rPr lang="en-GB" sz="1600" dirty="0"/>
              <a:t> patented TURTLE vacuum technology accelerates the extraction process, delivering smooth and </a:t>
            </a:r>
            <a:r>
              <a:rPr lang="en-GB" sz="1600" dirty="0" err="1"/>
              <a:t>flavorful</a:t>
            </a:r>
            <a:r>
              <a:rPr lang="en-GB" sz="1600" dirty="0"/>
              <a:t> cold brew coffee swiftly.</a:t>
            </a:r>
          </a:p>
          <a:p>
            <a:endParaRPr lang="en-GB" sz="1600" dirty="0"/>
          </a:p>
          <a:p>
            <a:r>
              <a:rPr lang="en-GB" sz="1600" dirty="0">
                <a:solidFill>
                  <a:schemeClr val="bg1"/>
                </a:solidFill>
                <a:highlight>
                  <a:srgbClr val="FF9900"/>
                </a:highlight>
              </a:rPr>
              <a:t>User-Friendly Design: </a:t>
            </a:r>
          </a:p>
          <a:p>
            <a:r>
              <a:rPr lang="en-GB" sz="1600" dirty="0"/>
              <a:t>Engineered for simplicity, VacBrew is easy to use and clean, making it an ideal companion for home, office, or on-the-go brewing.</a:t>
            </a:r>
          </a:p>
          <a:p>
            <a:endParaRPr lang="en-GB" sz="1600" dirty="0"/>
          </a:p>
          <a:p>
            <a:r>
              <a:rPr lang="en-GB" sz="1600" dirty="0">
                <a:solidFill>
                  <a:schemeClr val="bg1"/>
                </a:solidFill>
                <a:highlight>
                  <a:srgbClr val="FF9900"/>
                </a:highlight>
              </a:rPr>
              <a:t>Portable and Durable: </a:t>
            </a:r>
          </a:p>
          <a:p>
            <a:r>
              <a:rPr lang="en-GB" sz="1600" dirty="0"/>
              <a:t>Its compact design and robust construction ensure that you can enjoy your </a:t>
            </a:r>
            <a:r>
              <a:rPr lang="en-GB" sz="1600" dirty="0" err="1"/>
              <a:t>favorite</a:t>
            </a:r>
            <a:r>
              <a:rPr lang="en-GB" sz="1600" dirty="0"/>
              <a:t> coffee anywhere, anytime.</a:t>
            </a:r>
          </a:p>
          <a:p>
            <a:endParaRPr lang="en-GB" sz="1600" dirty="0"/>
          </a:p>
          <a:p>
            <a:r>
              <a:rPr lang="en-GB" sz="1600" dirty="0"/>
              <a:t>Experience the future of coffee brewing with VacBrew—a perfect blend of innovation and convenience, tailored for those who refuse to compromise on taste or time.</a:t>
            </a:r>
            <a:endParaRPr lang="en-HK" sz="160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DC5D05C-EDB1-E44C-7DC1-21DEADA212AF}"/>
              </a:ext>
            </a:extLst>
          </p:cNvPr>
          <p:cNvSpPr txBox="1"/>
          <p:nvPr/>
        </p:nvSpPr>
        <p:spPr>
          <a:xfrm>
            <a:off x="5910174" y="10153139"/>
            <a:ext cx="3061822" cy="150810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highlight>
                  <a:srgbClr val="FF9900"/>
                </a:highlight>
              </a:rPr>
              <a:t>Package (GB)</a:t>
            </a:r>
          </a:p>
          <a:p>
            <a:r>
              <a:rPr lang="en-US" sz="1600" dirty="0" err="1">
                <a:solidFill>
                  <a:schemeClr val="bg1"/>
                </a:solidFill>
              </a:rPr>
              <a:t>LxWxH</a:t>
            </a:r>
            <a:r>
              <a:rPr lang="en-US" sz="1600" dirty="0">
                <a:solidFill>
                  <a:schemeClr val="bg1"/>
                </a:solidFill>
              </a:rPr>
              <a:t>. 158x158x287mm</a:t>
            </a:r>
          </a:p>
          <a:p>
            <a:r>
              <a:rPr lang="en-US" sz="1600" dirty="0">
                <a:solidFill>
                  <a:schemeClr val="bg1"/>
                </a:solidFill>
              </a:rPr>
              <a:t>EAN Code. </a:t>
            </a:r>
          </a:p>
          <a:p>
            <a:r>
              <a:rPr lang="en-US" sz="1600" dirty="0">
                <a:solidFill>
                  <a:schemeClr val="bg1"/>
                </a:solidFill>
              </a:rPr>
              <a:t>Gross weight. kg</a:t>
            </a:r>
          </a:p>
          <a:p>
            <a:r>
              <a:rPr lang="en-US" sz="1600" dirty="0">
                <a:solidFill>
                  <a:schemeClr val="bg1"/>
                </a:solidFill>
              </a:rPr>
              <a:t>Net weight. kg</a:t>
            </a:r>
          </a:p>
          <a:p>
            <a:endParaRPr lang="en-HK" sz="1200" dirty="0">
              <a:solidFill>
                <a:schemeClr val="bg1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8E0346C-E8BD-05B8-7CA1-07271032BD70}"/>
              </a:ext>
            </a:extLst>
          </p:cNvPr>
          <p:cNvSpPr txBox="1"/>
          <p:nvPr/>
        </p:nvSpPr>
        <p:spPr>
          <a:xfrm>
            <a:off x="9072618" y="10153139"/>
            <a:ext cx="3061822" cy="150810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highlight>
                  <a:srgbClr val="FF9900"/>
                </a:highlight>
              </a:rPr>
              <a:t>Carton</a:t>
            </a:r>
          </a:p>
          <a:p>
            <a:r>
              <a:rPr lang="en-US" sz="1600" dirty="0" err="1">
                <a:solidFill>
                  <a:schemeClr val="bg1"/>
                </a:solidFill>
              </a:rPr>
              <a:t>LxWxH</a:t>
            </a:r>
            <a:r>
              <a:rPr lang="en-US" sz="1600" dirty="0">
                <a:solidFill>
                  <a:schemeClr val="bg1"/>
                </a:solidFill>
              </a:rPr>
              <a:t>. 494x329x309mm</a:t>
            </a:r>
          </a:p>
          <a:p>
            <a:r>
              <a:rPr lang="en-US" sz="1600" dirty="0">
                <a:solidFill>
                  <a:schemeClr val="bg1"/>
                </a:solidFill>
              </a:rPr>
              <a:t>EAN Code. </a:t>
            </a:r>
          </a:p>
          <a:p>
            <a:r>
              <a:rPr lang="en-US" sz="1600" dirty="0">
                <a:solidFill>
                  <a:schemeClr val="bg1"/>
                </a:solidFill>
              </a:rPr>
              <a:t>Gross weight. kg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HK" sz="1200" dirty="0">
              <a:solidFill>
                <a:schemeClr val="bg1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67E01C8-21F6-F935-D578-8FC342D2976F}"/>
              </a:ext>
            </a:extLst>
          </p:cNvPr>
          <p:cNvSpPr txBox="1"/>
          <p:nvPr/>
        </p:nvSpPr>
        <p:spPr>
          <a:xfrm>
            <a:off x="5910174" y="11758884"/>
            <a:ext cx="3061822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highlight>
                  <a:srgbClr val="FF9900"/>
                </a:highlight>
              </a:rPr>
              <a:t>Quantity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Per Carton. 6pcs</a:t>
            </a:r>
          </a:p>
          <a:p>
            <a:r>
              <a:rPr lang="en-US" sz="1600" dirty="0">
                <a:solidFill>
                  <a:schemeClr val="bg1"/>
                </a:solidFill>
              </a:rPr>
              <a:t>Per Pallet. pcs</a:t>
            </a:r>
          </a:p>
          <a:p>
            <a:r>
              <a:rPr lang="en-US" sz="1600" dirty="0">
                <a:solidFill>
                  <a:schemeClr val="bg1"/>
                </a:solidFill>
              </a:rPr>
              <a:t>Per Container 20ft. pcs</a:t>
            </a:r>
          </a:p>
          <a:p>
            <a:r>
              <a:rPr lang="en-US" sz="1600" dirty="0">
                <a:solidFill>
                  <a:schemeClr val="bg1"/>
                </a:solidFill>
              </a:rPr>
              <a:t>Per Container 40ft. pcs</a:t>
            </a:r>
          </a:p>
          <a:p>
            <a:r>
              <a:rPr lang="en-US" sz="1600" dirty="0">
                <a:solidFill>
                  <a:schemeClr val="bg1"/>
                </a:solidFill>
              </a:rPr>
              <a:t>Per Container 40HQ. pcs</a:t>
            </a:r>
          </a:p>
          <a:p>
            <a:endParaRPr lang="en-HK" sz="1200" dirty="0">
              <a:solidFill>
                <a:schemeClr val="bg1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13182CC-6867-FBA1-4206-780BA3A9BA61}"/>
              </a:ext>
            </a:extLst>
          </p:cNvPr>
          <p:cNvSpPr txBox="1"/>
          <p:nvPr/>
        </p:nvSpPr>
        <p:spPr>
          <a:xfrm>
            <a:off x="5910174" y="13597054"/>
            <a:ext cx="3061822" cy="255454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highlight>
                  <a:srgbClr val="FF9900"/>
                </a:highlight>
              </a:rPr>
              <a:t>Items included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Vacuum pump rechargeable w timer 1pc </a:t>
            </a:r>
          </a:p>
          <a:p>
            <a:r>
              <a:rPr lang="en-US" sz="1600" dirty="0">
                <a:solidFill>
                  <a:schemeClr val="bg1"/>
                </a:solidFill>
              </a:rPr>
              <a:t>Dual function Lid 1pc </a:t>
            </a:r>
          </a:p>
          <a:p>
            <a:r>
              <a:rPr lang="en-US" sz="1600" dirty="0">
                <a:solidFill>
                  <a:schemeClr val="bg1"/>
                </a:solidFill>
              </a:rPr>
              <a:t>Removable Filter  SUS 500mesh per sq.in 1pc </a:t>
            </a:r>
          </a:p>
          <a:p>
            <a:r>
              <a:rPr lang="en-US" sz="1600" dirty="0">
                <a:solidFill>
                  <a:schemeClr val="bg1"/>
                </a:solidFill>
              </a:rPr>
              <a:t>Removable Deflector 1set </a:t>
            </a:r>
          </a:p>
          <a:p>
            <a:r>
              <a:rPr lang="en-US" sz="1600" dirty="0">
                <a:solidFill>
                  <a:schemeClr val="bg1"/>
                </a:solidFill>
              </a:rPr>
              <a:t>Brewing chamber 500ml 1pc </a:t>
            </a:r>
          </a:p>
          <a:p>
            <a:r>
              <a:rPr lang="en-US" sz="1600" dirty="0">
                <a:solidFill>
                  <a:schemeClr val="bg1"/>
                </a:solidFill>
              </a:rPr>
              <a:t>Glass jar 600ml 1pc</a:t>
            </a:r>
          </a:p>
          <a:p>
            <a:r>
              <a:rPr lang="en-US" sz="1600" dirty="0">
                <a:solidFill>
                  <a:schemeClr val="bg1"/>
                </a:solidFill>
              </a:rPr>
              <a:t>Stirrer 1pc</a:t>
            </a:r>
            <a:endParaRPr lang="en-HK" sz="1200" dirty="0">
              <a:solidFill>
                <a:schemeClr val="bg1"/>
              </a:solidFill>
            </a:endParaRPr>
          </a:p>
        </p:txBody>
      </p:sp>
      <p:grpSp>
        <p:nvGrpSpPr>
          <p:cNvPr id="117" name="组合 316">
            <a:extLst>
              <a:ext uri="{FF2B5EF4-FFF2-40B4-BE49-F238E27FC236}">
                <a16:creationId xmlns:a16="http://schemas.microsoft.com/office/drawing/2014/main" id="{EB36E048-6636-62B8-3CF1-7C3663F01A74}"/>
              </a:ext>
            </a:extLst>
          </p:cNvPr>
          <p:cNvGrpSpPr/>
          <p:nvPr/>
        </p:nvGrpSpPr>
        <p:grpSpPr>
          <a:xfrm>
            <a:off x="10025595" y="11957653"/>
            <a:ext cx="2109761" cy="2825106"/>
            <a:chOff x="9990960" y="832834"/>
            <a:chExt cx="2109761" cy="2825106"/>
          </a:xfrm>
        </p:grpSpPr>
        <p:cxnSp>
          <p:nvCxnSpPr>
            <p:cNvPr id="119" name="直接连接符 80">
              <a:extLst>
                <a:ext uri="{FF2B5EF4-FFF2-40B4-BE49-F238E27FC236}">
                  <a16:creationId xmlns:a16="http://schemas.microsoft.com/office/drawing/2014/main" id="{6DBCD8D4-E796-BDB6-60C0-BCFF1E65412E}"/>
                </a:ext>
              </a:extLst>
            </p:cNvPr>
            <p:cNvCxnSpPr/>
            <p:nvPr/>
          </p:nvCxnSpPr>
          <p:spPr>
            <a:xfrm flipH="1">
              <a:off x="10150069" y="832834"/>
              <a:ext cx="1300571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87">
              <a:extLst>
                <a:ext uri="{FF2B5EF4-FFF2-40B4-BE49-F238E27FC236}">
                  <a16:creationId xmlns:a16="http://schemas.microsoft.com/office/drawing/2014/main" id="{688B1AD2-8DC8-AA13-69B4-1A5A6F4AF41E}"/>
                </a:ext>
              </a:extLst>
            </p:cNvPr>
            <p:cNvCxnSpPr/>
            <p:nvPr/>
          </p:nvCxnSpPr>
          <p:spPr>
            <a:xfrm flipH="1">
              <a:off x="9990960" y="1777268"/>
              <a:ext cx="1417646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88">
              <a:extLst>
                <a:ext uri="{FF2B5EF4-FFF2-40B4-BE49-F238E27FC236}">
                  <a16:creationId xmlns:a16="http://schemas.microsoft.com/office/drawing/2014/main" id="{B80164E6-2C6E-40A7-EA62-E822AB26E5EC}"/>
                </a:ext>
              </a:extLst>
            </p:cNvPr>
            <p:cNvCxnSpPr/>
            <p:nvPr/>
          </p:nvCxnSpPr>
          <p:spPr>
            <a:xfrm flipH="1">
              <a:off x="10150067" y="2541930"/>
              <a:ext cx="893377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91">
              <a:extLst>
                <a:ext uri="{FF2B5EF4-FFF2-40B4-BE49-F238E27FC236}">
                  <a16:creationId xmlns:a16="http://schemas.microsoft.com/office/drawing/2014/main" id="{704BEDBA-4432-7D89-437E-F4B983CCFE37}"/>
                </a:ext>
              </a:extLst>
            </p:cNvPr>
            <p:cNvCxnSpPr/>
            <p:nvPr/>
          </p:nvCxnSpPr>
          <p:spPr>
            <a:xfrm flipH="1">
              <a:off x="10150069" y="3657940"/>
              <a:ext cx="1314333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96">
              <a:extLst>
                <a:ext uri="{FF2B5EF4-FFF2-40B4-BE49-F238E27FC236}">
                  <a16:creationId xmlns:a16="http://schemas.microsoft.com/office/drawing/2014/main" id="{98142C39-8BAF-B133-DE41-2F116285515A}"/>
                </a:ext>
              </a:extLst>
            </p:cNvPr>
            <p:cNvCxnSpPr/>
            <p:nvPr/>
          </p:nvCxnSpPr>
          <p:spPr>
            <a:xfrm>
              <a:off x="10927893" y="851388"/>
              <a:ext cx="0" cy="909858"/>
            </a:xfrm>
            <a:prstGeom prst="line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02">
              <a:extLst>
                <a:ext uri="{FF2B5EF4-FFF2-40B4-BE49-F238E27FC236}">
                  <a16:creationId xmlns:a16="http://schemas.microsoft.com/office/drawing/2014/main" id="{787F18B9-28E6-E0FD-E14D-ECD59FA952F4}"/>
                </a:ext>
              </a:extLst>
            </p:cNvPr>
            <p:cNvCxnSpPr/>
            <p:nvPr/>
          </p:nvCxnSpPr>
          <p:spPr>
            <a:xfrm>
              <a:off x="10927893" y="1810935"/>
              <a:ext cx="0" cy="713070"/>
            </a:xfrm>
            <a:prstGeom prst="line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04">
              <a:extLst>
                <a:ext uri="{FF2B5EF4-FFF2-40B4-BE49-F238E27FC236}">
                  <a16:creationId xmlns:a16="http://schemas.microsoft.com/office/drawing/2014/main" id="{9ED87964-93C4-5AFF-7647-149E04964E47}"/>
                </a:ext>
              </a:extLst>
            </p:cNvPr>
            <p:cNvCxnSpPr/>
            <p:nvPr/>
          </p:nvCxnSpPr>
          <p:spPr>
            <a:xfrm>
              <a:off x="10927893" y="2552753"/>
              <a:ext cx="0" cy="1078212"/>
            </a:xfrm>
            <a:prstGeom prst="line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06">
              <a:extLst>
                <a:ext uri="{FF2B5EF4-FFF2-40B4-BE49-F238E27FC236}">
                  <a16:creationId xmlns:a16="http://schemas.microsoft.com/office/drawing/2014/main" id="{F08DF332-4199-744E-4FF5-7E1726CCDA28}"/>
                </a:ext>
              </a:extLst>
            </p:cNvPr>
            <p:cNvCxnSpPr/>
            <p:nvPr/>
          </p:nvCxnSpPr>
          <p:spPr>
            <a:xfrm>
              <a:off x="11460889" y="1808335"/>
              <a:ext cx="0" cy="1822630"/>
            </a:xfrm>
            <a:prstGeom prst="line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文本框 258">
              <a:extLst>
                <a:ext uri="{FF2B5EF4-FFF2-40B4-BE49-F238E27FC236}">
                  <a16:creationId xmlns:a16="http://schemas.microsoft.com/office/drawing/2014/main" id="{7C07225E-F98D-7B16-D3AA-A938C92D3FB9}"/>
                </a:ext>
              </a:extLst>
            </p:cNvPr>
            <p:cNvSpPr txBox="1"/>
            <p:nvPr/>
          </p:nvSpPr>
          <p:spPr>
            <a:xfrm>
              <a:off x="11414315" y="2423115"/>
              <a:ext cx="6864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altLang="zh-CN" sz="1100" dirty="0"/>
                <a:t>200mm</a:t>
              </a:r>
            </a:p>
          </p:txBody>
        </p:sp>
        <p:sp>
          <p:nvSpPr>
            <p:cNvPr id="128" name="文本框 270">
              <a:extLst>
                <a:ext uri="{FF2B5EF4-FFF2-40B4-BE49-F238E27FC236}">
                  <a16:creationId xmlns:a16="http://schemas.microsoft.com/office/drawing/2014/main" id="{B176CABF-D233-425E-E36A-58F58258FD5B}"/>
                </a:ext>
              </a:extLst>
            </p:cNvPr>
            <p:cNvSpPr txBox="1"/>
            <p:nvPr/>
          </p:nvSpPr>
          <p:spPr>
            <a:xfrm>
              <a:off x="10860297" y="2870831"/>
              <a:ext cx="6864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altLang="zh-CN" sz="1100" dirty="0"/>
                <a:t>119mm</a:t>
              </a:r>
            </a:p>
          </p:txBody>
        </p:sp>
        <p:sp>
          <p:nvSpPr>
            <p:cNvPr id="129" name="文本框 271">
              <a:extLst>
                <a:ext uri="{FF2B5EF4-FFF2-40B4-BE49-F238E27FC236}">
                  <a16:creationId xmlns:a16="http://schemas.microsoft.com/office/drawing/2014/main" id="{4DFE2C6A-E50E-36BE-AAE5-12CAE38A4B91}"/>
                </a:ext>
              </a:extLst>
            </p:cNvPr>
            <p:cNvSpPr txBox="1"/>
            <p:nvPr/>
          </p:nvSpPr>
          <p:spPr>
            <a:xfrm>
              <a:off x="10860297" y="2073163"/>
              <a:ext cx="60785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altLang="zh-CN" sz="1100" dirty="0"/>
                <a:t>81mm</a:t>
              </a:r>
            </a:p>
          </p:txBody>
        </p:sp>
        <p:sp>
          <p:nvSpPr>
            <p:cNvPr id="130" name="文本框 280">
              <a:extLst>
                <a:ext uri="{FF2B5EF4-FFF2-40B4-BE49-F238E27FC236}">
                  <a16:creationId xmlns:a16="http://schemas.microsoft.com/office/drawing/2014/main" id="{4FB14585-77CF-6F1B-6106-047516DE885A}"/>
                </a:ext>
              </a:extLst>
            </p:cNvPr>
            <p:cNvSpPr txBox="1"/>
            <p:nvPr/>
          </p:nvSpPr>
          <p:spPr>
            <a:xfrm>
              <a:off x="10958581" y="1236341"/>
              <a:ext cx="6864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altLang="zh-CN" sz="1100" dirty="0"/>
                <a:t>104mm</a:t>
              </a:r>
            </a:p>
          </p:txBody>
        </p:sp>
      </p:grp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487119F-1F32-6384-D460-AF6586C66A44}"/>
              </a:ext>
            </a:extLst>
          </p:cNvPr>
          <p:cNvSpPr>
            <a:spLocks noChangeAspect="1"/>
          </p:cNvSpPr>
          <p:nvPr/>
        </p:nvSpPr>
        <p:spPr>
          <a:xfrm>
            <a:off x="260698" y="1502122"/>
            <a:ext cx="1182090" cy="792000"/>
          </a:xfrm>
          <a:prstGeom prst="wedgeRoundRectCallout">
            <a:avLst/>
          </a:prstGeom>
          <a:solidFill>
            <a:srgbClr val="FF99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HK" b="1" dirty="0"/>
              <a:t>RRP US$129</a:t>
            </a: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1045D630-7BE6-EB13-DC09-49A66F731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63"/>
          <a:stretch/>
        </p:blipFill>
        <p:spPr>
          <a:xfrm>
            <a:off x="6443684" y="6528439"/>
            <a:ext cx="3061822" cy="25061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5A70893-2C5B-3C82-6DCF-A155374645DC}"/>
              </a:ext>
            </a:extLst>
          </p:cNvPr>
          <p:cNvGrpSpPr/>
          <p:nvPr/>
        </p:nvGrpSpPr>
        <p:grpSpPr>
          <a:xfrm>
            <a:off x="9167197" y="15218352"/>
            <a:ext cx="3061819" cy="916909"/>
            <a:chOff x="9167197" y="15218352"/>
            <a:chExt cx="3061819" cy="91690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B7588B2-EB77-4EC8-4A53-010333A17E33}"/>
                </a:ext>
              </a:extLst>
            </p:cNvPr>
            <p:cNvSpPr txBox="1"/>
            <p:nvPr/>
          </p:nvSpPr>
          <p:spPr>
            <a:xfrm>
              <a:off x="9167197" y="15488930"/>
              <a:ext cx="30618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K" dirty="0">
                  <a:solidFill>
                    <a:srgbClr val="FF9900"/>
                  </a:solidFill>
                </a:rPr>
                <a:t>Idea from Spain </a:t>
              </a:r>
            </a:p>
            <a:p>
              <a:r>
                <a:rPr lang="en-HK" dirty="0">
                  <a:solidFill>
                    <a:srgbClr val="FF9900"/>
                  </a:solidFill>
                </a:rPr>
                <a:t>Solutions for your Home</a:t>
              </a:r>
            </a:p>
          </p:txBody>
        </p:sp>
        <p:pic>
          <p:nvPicPr>
            <p:cNvPr id="15" name="Picture 14" descr="A red and yellow flag with a crown and a coat of arms&#10;&#10;Description automatically generated">
              <a:extLst>
                <a:ext uri="{FF2B5EF4-FFF2-40B4-BE49-F238E27FC236}">
                  <a16:creationId xmlns:a16="http://schemas.microsoft.com/office/drawing/2014/main" id="{33622B74-BCA0-6E03-9951-97812DFFA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2276" y="15218352"/>
              <a:ext cx="611463" cy="61146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EA92455-0074-6AB2-E5FA-927231DEFB24}"/>
              </a:ext>
            </a:extLst>
          </p:cNvPr>
          <p:cNvGrpSpPr/>
          <p:nvPr/>
        </p:nvGrpSpPr>
        <p:grpSpPr>
          <a:xfrm>
            <a:off x="672053" y="3160725"/>
            <a:ext cx="1080000" cy="1080000"/>
            <a:chOff x="-2283631" y="3115535"/>
            <a:chExt cx="1080000" cy="1080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2D7580B-4F08-E5E3-0CD0-A376354F39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2283631" y="3115535"/>
              <a:ext cx="1080000" cy="108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45028A2-B064-36E5-02BD-FDF3BE2C1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2229688" y="3180851"/>
              <a:ext cx="972113" cy="972113"/>
            </a:xfrm>
            <a:prstGeom prst="rect">
              <a:avLst/>
            </a:prstGeom>
          </p:spPr>
        </p:pic>
      </p:grpSp>
      <p:pic>
        <p:nvPicPr>
          <p:cNvPr id="6" name="Picture 5" descr="A black circle with a letter s in it&#10;&#10;AI-generated content may be incorrect.">
            <a:extLst>
              <a:ext uri="{FF2B5EF4-FFF2-40B4-BE49-F238E27FC236}">
                <a16:creationId xmlns:a16="http://schemas.microsoft.com/office/drawing/2014/main" id="{C5B7AF42-1E49-8FAC-FA72-76BB444740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203" y="-2683"/>
            <a:ext cx="1365921" cy="1365068"/>
          </a:xfrm>
          <a:prstGeom prst="rect">
            <a:avLst/>
          </a:prstGeom>
        </p:spPr>
      </p:pic>
      <p:pic>
        <p:nvPicPr>
          <p:cNvPr id="16" name="Picture 15" descr="A close up of a blender&#10;&#10;AI-generated content may be incorrect.">
            <a:extLst>
              <a:ext uri="{FF2B5EF4-FFF2-40B4-BE49-F238E27FC236}">
                <a16:creationId xmlns:a16="http://schemas.microsoft.com/office/drawing/2014/main" id="{09B2C371-86D3-0E74-B784-9D310EEA91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0" r="35565"/>
          <a:stretch>
            <a:fillRect/>
          </a:stretch>
        </p:blipFill>
        <p:spPr>
          <a:xfrm>
            <a:off x="2083335" y="2999174"/>
            <a:ext cx="2816436" cy="4782322"/>
          </a:xfrm>
          <a:prstGeom prst="rect">
            <a:avLst/>
          </a:prstGeom>
        </p:spPr>
      </p:pic>
      <p:pic>
        <p:nvPicPr>
          <p:cNvPr id="20" name="Picture 19" descr="A blender with a lid&#10;&#10;AI-generated content may be incorrect.">
            <a:extLst>
              <a:ext uri="{FF2B5EF4-FFF2-40B4-BE49-F238E27FC236}">
                <a16:creationId xmlns:a16="http://schemas.microsoft.com/office/drawing/2014/main" id="{D1834A63-4641-5AE9-0452-A6D75C78D1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6" r="30254"/>
          <a:stretch>
            <a:fillRect/>
          </a:stretch>
        </p:blipFill>
        <p:spPr>
          <a:xfrm>
            <a:off x="9167197" y="11866364"/>
            <a:ext cx="1941568" cy="3032571"/>
          </a:xfrm>
          <a:prstGeom prst="rect">
            <a:avLst/>
          </a:prstGeom>
        </p:spPr>
      </p:pic>
      <p:pic>
        <p:nvPicPr>
          <p:cNvPr id="22" name="Picture 21" descr="A brown liquid with a round orange object in it&#10;&#10;AI-generated content may be incorrect.">
            <a:extLst>
              <a:ext uri="{FF2B5EF4-FFF2-40B4-BE49-F238E27FC236}">
                <a16:creationId xmlns:a16="http://schemas.microsoft.com/office/drawing/2014/main" id="{D5D5BE06-3807-44FA-B8A6-92DAD036A5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7" y="3949732"/>
            <a:ext cx="4500874" cy="25317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C434861-0BCD-37D9-6453-72444F0EC5F5}"/>
              </a:ext>
            </a:extLst>
          </p:cNvPr>
          <p:cNvSpPr txBox="1"/>
          <p:nvPr/>
        </p:nvSpPr>
        <p:spPr>
          <a:xfrm>
            <a:off x="605296" y="6069743"/>
            <a:ext cx="153920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/>
              <a:t>Type-C</a:t>
            </a:r>
          </a:p>
          <a:p>
            <a:r>
              <a:rPr lang="en-US" sz="1500" dirty="0"/>
              <a:t>Rechargeable</a:t>
            </a:r>
            <a:endParaRPr lang="en-HK" sz="15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36AD93B-81DA-1688-5360-0473B4BE8064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5106" r="9112"/>
          <a:stretch>
            <a:fillRect/>
          </a:stretch>
        </p:blipFill>
        <p:spPr>
          <a:xfrm>
            <a:off x="669730" y="6676514"/>
            <a:ext cx="1082323" cy="115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61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1B2B6-64D6-3B94-282A-C55D2AAA2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pouring liquid into a glass&#10;&#10;AI-generated content may be incorrect.">
            <a:extLst>
              <a:ext uri="{FF2B5EF4-FFF2-40B4-BE49-F238E27FC236}">
                <a16:creationId xmlns:a16="http://schemas.microsoft.com/office/drawing/2014/main" id="{078E95CA-E7A2-4E77-FA38-6FAFEB834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37" b="24935"/>
          <a:stretch>
            <a:fillRect/>
          </a:stretch>
        </p:blipFill>
        <p:spPr>
          <a:xfrm>
            <a:off x="7628044" y="6543646"/>
            <a:ext cx="4529842" cy="2536346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E73B0F51-2DFF-091E-F2D7-09E4D7A642F8}"/>
              </a:ext>
            </a:extLst>
          </p:cNvPr>
          <p:cNvSpPr/>
          <p:nvPr/>
        </p:nvSpPr>
        <p:spPr>
          <a:xfrm>
            <a:off x="0" y="0"/>
            <a:ext cx="12192000" cy="13770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421F41-7C1D-D78F-FC12-721C354D6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4" y="-57394"/>
            <a:ext cx="2853088" cy="787437"/>
          </a:xfrm>
        </p:spPr>
        <p:txBody>
          <a:bodyPr>
            <a:normAutofit/>
          </a:bodyPr>
          <a:lstStyle/>
          <a:p>
            <a:r>
              <a:rPr lang="en-HK" sz="3800" b="1" dirty="0"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Abadi" panose="020B0604020104020204" pitchFamily="34" charset="0"/>
              </a:rPr>
              <a:t>CT22700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E05CFC6-CF27-8A2D-1FB3-7EEE4F03177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6243" y="639571"/>
            <a:ext cx="8377479" cy="6515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HK" sz="2200" b="1" dirty="0">
                <a:solidFill>
                  <a:schemeClr val="accent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Abadi" panose="020B0604020104020204" pitchFamily="34" charset="0"/>
              </a:rPr>
              <a:t>UV-block Vacuum Canister 2pc set (PUMP not included)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2144DEC-B817-1FAF-1EAD-129B7FA96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70" y="4840888"/>
            <a:ext cx="1080000" cy="10800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9E99D331-59D7-FF77-A6E7-362E89AD09AB}"/>
              </a:ext>
            </a:extLst>
          </p:cNvPr>
          <p:cNvSpPr txBox="1"/>
          <p:nvPr/>
        </p:nvSpPr>
        <p:spPr>
          <a:xfrm>
            <a:off x="605296" y="4256113"/>
            <a:ext cx="12586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Vacuum </a:t>
            </a:r>
          </a:p>
          <a:p>
            <a:r>
              <a:rPr lang="en-US" sz="1500" dirty="0"/>
              <a:t>technology</a:t>
            </a:r>
            <a:endParaRPr lang="en-HK" sz="15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1E7ED26-140A-289C-7BE5-A26C5945AEAE}"/>
              </a:ext>
            </a:extLst>
          </p:cNvPr>
          <p:cNvSpPr txBox="1"/>
          <p:nvPr/>
        </p:nvSpPr>
        <p:spPr>
          <a:xfrm>
            <a:off x="669730" y="2518966"/>
            <a:ext cx="10599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6600"/>
                </a:solidFill>
              </a:rPr>
              <a:t>Patented</a:t>
            </a:r>
          </a:p>
          <a:p>
            <a:r>
              <a:rPr lang="en-US" sz="1500" dirty="0">
                <a:solidFill>
                  <a:srgbClr val="FF6600"/>
                </a:solidFill>
              </a:rPr>
              <a:t>design</a:t>
            </a:r>
            <a:endParaRPr lang="en-HK" sz="1500" dirty="0">
              <a:solidFill>
                <a:srgbClr val="FF660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9DDC96E-4969-1480-6A2B-919B04FBB171}"/>
              </a:ext>
            </a:extLst>
          </p:cNvPr>
          <p:cNvSpPr txBox="1"/>
          <p:nvPr/>
        </p:nvSpPr>
        <p:spPr>
          <a:xfrm>
            <a:off x="0" y="9128812"/>
            <a:ext cx="12175756" cy="44627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Preserve Freshness and Aroma with the </a:t>
            </a: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UV-Block Vacuum Canister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Set!!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3C8BCF6-E947-8523-2948-8BE8F9367C5B}"/>
              </a:ext>
            </a:extLst>
          </p:cNvPr>
          <p:cNvSpPr txBox="1"/>
          <p:nvPr/>
        </p:nvSpPr>
        <p:spPr>
          <a:xfrm>
            <a:off x="5458074" y="6069743"/>
            <a:ext cx="100540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BPA Free</a:t>
            </a:r>
            <a:endParaRPr lang="en-HK" sz="15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C71D42C-B804-B6E4-D81A-317C15C72676}"/>
              </a:ext>
            </a:extLst>
          </p:cNvPr>
          <p:cNvSpPr txBox="1"/>
          <p:nvPr/>
        </p:nvSpPr>
        <p:spPr>
          <a:xfrm>
            <a:off x="5539881" y="2518966"/>
            <a:ext cx="10278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UV-block</a:t>
            </a:r>
          </a:p>
          <a:p>
            <a:endParaRPr lang="en-HK" sz="150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7BCAAFB-C394-C50E-ECEE-761619CE9A35}"/>
              </a:ext>
            </a:extLst>
          </p:cNvPr>
          <p:cNvSpPr txBox="1"/>
          <p:nvPr/>
        </p:nvSpPr>
        <p:spPr>
          <a:xfrm>
            <a:off x="5483196" y="4230267"/>
            <a:ext cx="19046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Keep coffee </a:t>
            </a:r>
          </a:p>
          <a:p>
            <a:r>
              <a:rPr lang="en-US" sz="1500" dirty="0"/>
              <a:t>Aroma &amp; freshness</a:t>
            </a:r>
            <a:endParaRPr lang="en-HK" sz="150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AA6DC40-5C92-6255-660F-447CF7A5DF20}"/>
              </a:ext>
            </a:extLst>
          </p:cNvPr>
          <p:cNvSpPr txBox="1"/>
          <p:nvPr/>
        </p:nvSpPr>
        <p:spPr>
          <a:xfrm>
            <a:off x="5910174" y="10153139"/>
            <a:ext cx="3061822" cy="150810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highlight>
                  <a:srgbClr val="FF9900"/>
                </a:highlight>
              </a:rPr>
              <a:t>Package (GB)</a:t>
            </a:r>
          </a:p>
          <a:p>
            <a:r>
              <a:rPr lang="en-US" sz="1600" dirty="0" err="1">
                <a:solidFill>
                  <a:schemeClr val="bg1"/>
                </a:solidFill>
              </a:rPr>
              <a:t>LxWxH</a:t>
            </a:r>
            <a:r>
              <a:rPr lang="en-US" sz="1600" dirty="0">
                <a:solidFill>
                  <a:schemeClr val="bg1"/>
                </a:solidFill>
              </a:rPr>
              <a:t>. 135x135x143mm</a:t>
            </a:r>
          </a:p>
          <a:p>
            <a:r>
              <a:rPr lang="en-US" sz="1600" dirty="0">
                <a:solidFill>
                  <a:schemeClr val="bg1"/>
                </a:solidFill>
              </a:rPr>
              <a:t>EAN Code. 8437015791678</a:t>
            </a:r>
          </a:p>
          <a:p>
            <a:r>
              <a:rPr lang="en-US" sz="1600" dirty="0">
                <a:solidFill>
                  <a:schemeClr val="bg1"/>
                </a:solidFill>
              </a:rPr>
              <a:t>Gross weight. kg</a:t>
            </a:r>
          </a:p>
          <a:p>
            <a:r>
              <a:rPr lang="en-US" sz="1600" dirty="0">
                <a:solidFill>
                  <a:schemeClr val="bg1"/>
                </a:solidFill>
              </a:rPr>
              <a:t>Net weight. kg</a:t>
            </a:r>
          </a:p>
          <a:p>
            <a:endParaRPr lang="en-HK" sz="1200" dirty="0">
              <a:solidFill>
                <a:schemeClr val="bg1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A442134-1FF4-95E3-5873-B6958FECEA24}"/>
              </a:ext>
            </a:extLst>
          </p:cNvPr>
          <p:cNvSpPr txBox="1"/>
          <p:nvPr/>
        </p:nvSpPr>
        <p:spPr>
          <a:xfrm>
            <a:off x="9072618" y="10153139"/>
            <a:ext cx="3061822" cy="150810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highlight>
                  <a:srgbClr val="FF9900"/>
                </a:highlight>
              </a:rPr>
              <a:t>Carton</a:t>
            </a:r>
          </a:p>
          <a:p>
            <a:r>
              <a:rPr lang="en-US" sz="1600" dirty="0" err="1">
                <a:solidFill>
                  <a:schemeClr val="bg1"/>
                </a:solidFill>
              </a:rPr>
              <a:t>LxWxH</a:t>
            </a:r>
            <a:r>
              <a:rPr lang="en-US" sz="1600" dirty="0">
                <a:solidFill>
                  <a:schemeClr val="bg1"/>
                </a:solidFill>
              </a:rPr>
              <a:t>. 478x470x340mm</a:t>
            </a:r>
          </a:p>
          <a:p>
            <a:r>
              <a:rPr lang="en-US" sz="1600" dirty="0">
                <a:solidFill>
                  <a:schemeClr val="bg1"/>
                </a:solidFill>
              </a:rPr>
              <a:t>EAN Code. </a:t>
            </a:r>
          </a:p>
          <a:p>
            <a:r>
              <a:rPr lang="en-US" sz="1600" dirty="0">
                <a:solidFill>
                  <a:schemeClr val="bg1"/>
                </a:solidFill>
              </a:rPr>
              <a:t>Gross weight. 9.16kg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HK" sz="1200" dirty="0">
              <a:solidFill>
                <a:schemeClr val="bg1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433A762-CCD7-F4F1-E44D-D6D8DE9D2AE6}"/>
              </a:ext>
            </a:extLst>
          </p:cNvPr>
          <p:cNvSpPr txBox="1"/>
          <p:nvPr/>
        </p:nvSpPr>
        <p:spPr>
          <a:xfrm>
            <a:off x="5910174" y="11758884"/>
            <a:ext cx="3061822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highlight>
                  <a:srgbClr val="FF9900"/>
                </a:highlight>
              </a:rPr>
              <a:t>Quantity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Per Carton. 9pcs</a:t>
            </a:r>
          </a:p>
          <a:p>
            <a:r>
              <a:rPr lang="en-US" sz="1600" dirty="0">
                <a:solidFill>
                  <a:schemeClr val="bg1"/>
                </a:solidFill>
              </a:rPr>
              <a:t>Per Pallet. pcs</a:t>
            </a:r>
          </a:p>
          <a:p>
            <a:r>
              <a:rPr lang="en-US" sz="1600" dirty="0">
                <a:solidFill>
                  <a:schemeClr val="bg1"/>
                </a:solidFill>
              </a:rPr>
              <a:t>Per Container 20ft. pcs </a:t>
            </a:r>
          </a:p>
          <a:p>
            <a:r>
              <a:rPr lang="en-US" sz="1600" dirty="0">
                <a:solidFill>
                  <a:schemeClr val="bg1"/>
                </a:solidFill>
              </a:rPr>
              <a:t>Per Container 40ft. pcs</a:t>
            </a:r>
          </a:p>
          <a:p>
            <a:r>
              <a:rPr lang="en-US" sz="1600" dirty="0">
                <a:solidFill>
                  <a:schemeClr val="bg1"/>
                </a:solidFill>
              </a:rPr>
              <a:t>Per Container 40HQ.pcs</a:t>
            </a:r>
          </a:p>
          <a:p>
            <a:endParaRPr lang="en-HK" sz="1200" dirty="0">
              <a:solidFill>
                <a:schemeClr val="bg1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B869D2F-44AF-4DE3-237B-ED31E006E121}"/>
              </a:ext>
            </a:extLst>
          </p:cNvPr>
          <p:cNvSpPr txBox="1"/>
          <p:nvPr/>
        </p:nvSpPr>
        <p:spPr>
          <a:xfrm>
            <a:off x="5910174" y="13597054"/>
            <a:ext cx="3061822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highlight>
                  <a:srgbClr val="FF9900"/>
                </a:highlight>
              </a:rPr>
              <a:t>Items included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UV-block Vacuum Canister 2pcs</a:t>
            </a:r>
            <a:endParaRPr lang="en-HK" sz="12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978752-3A75-87B4-F245-874E262FDA40}"/>
              </a:ext>
            </a:extLst>
          </p:cNvPr>
          <p:cNvSpPr txBox="1"/>
          <p:nvPr/>
        </p:nvSpPr>
        <p:spPr>
          <a:xfrm>
            <a:off x="0" y="9559241"/>
            <a:ext cx="591017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true coffee lovers, freshness is everything.</a:t>
            </a:r>
          </a:p>
          <a:p>
            <a:endParaRPr lang="en-GB" dirty="0"/>
          </a:p>
          <a:p>
            <a:r>
              <a:rPr lang="en-GB" dirty="0"/>
              <a:t>Our </a:t>
            </a:r>
            <a:r>
              <a:rPr lang="en-GB" b="1" dirty="0">
                <a:solidFill>
                  <a:srgbClr val="FF9900"/>
                </a:solidFill>
              </a:rPr>
              <a:t>UV-Block Vacuum Canister</a:t>
            </a:r>
            <a:r>
              <a:rPr lang="en-GB" dirty="0"/>
              <a:t> 2pc Set, designed to complement the VacBrew range, ensures your coffee beans and ground coffee stay as fresh as the day you bought them. </a:t>
            </a:r>
          </a:p>
          <a:p>
            <a:endParaRPr lang="en-GB" dirty="0"/>
          </a:p>
          <a:p>
            <a:r>
              <a:rPr lang="en-GB" dirty="0"/>
              <a:t>Equipped with our advanced vacuum technology, these canisters use the same convenient Vacuum Turtle to remove air and moisture, locking in rich aromas and preserving </a:t>
            </a:r>
            <a:r>
              <a:rPr lang="en-GB" dirty="0" err="1"/>
              <a:t>flavor</a:t>
            </a:r>
            <a:r>
              <a:rPr lang="en-GB" dirty="0"/>
              <a:t>.  </a:t>
            </a:r>
          </a:p>
          <a:p>
            <a:endParaRPr lang="en-GB" dirty="0"/>
          </a:p>
          <a:p>
            <a:r>
              <a:rPr lang="en-GB" dirty="0"/>
              <a:t>The UV-block design shields your coffee from harmful light, preventing deterioration and extending its shelf life. </a:t>
            </a:r>
          </a:p>
          <a:p>
            <a:endParaRPr lang="en-GB" dirty="0"/>
          </a:p>
          <a:p>
            <a:r>
              <a:rPr lang="en-GB" dirty="0"/>
              <a:t>Perfect for storing different varieties of beans or ground coffee, this set allows you to confidently explore and enjoy a wider range of </a:t>
            </a:r>
            <a:r>
              <a:rPr lang="en-GB" dirty="0" err="1"/>
              <a:t>flavors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Whether you're brewing for yourself or hosting friends, you’ll always have the freshest coffee at your fingertips. Coffee lovers can now relax, store more, and </a:t>
            </a:r>
            <a:r>
              <a:rPr lang="en-GB" dirty="0" err="1"/>
              <a:t>savor</a:t>
            </a:r>
            <a:r>
              <a:rPr lang="en-GB" dirty="0"/>
              <a:t> every sip!</a:t>
            </a:r>
            <a:endParaRPr lang="en-HK" dirty="0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353831BA-6898-AA84-7B85-2B3A290E1D65}"/>
              </a:ext>
            </a:extLst>
          </p:cNvPr>
          <p:cNvSpPr>
            <a:spLocks noChangeAspect="1"/>
          </p:cNvSpPr>
          <p:nvPr/>
        </p:nvSpPr>
        <p:spPr>
          <a:xfrm>
            <a:off x="260698" y="1502122"/>
            <a:ext cx="1182090" cy="792000"/>
          </a:xfrm>
          <a:prstGeom prst="wedgeRoundRectCallout">
            <a:avLst/>
          </a:prstGeom>
          <a:solidFill>
            <a:srgbClr val="FF99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HK" b="1" dirty="0"/>
              <a:t>RRP US$42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0F939D-C6D5-AB74-AF1D-CB33CE36235D}"/>
              </a:ext>
            </a:extLst>
          </p:cNvPr>
          <p:cNvGrpSpPr>
            <a:grpSpLocks noChangeAspect="1"/>
          </p:cNvGrpSpPr>
          <p:nvPr/>
        </p:nvGrpSpPr>
        <p:grpSpPr>
          <a:xfrm>
            <a:off x="2356299" y="3122534"/>
            <a:ext cx="2450764" cy="4680000"/>
            <a:chOff x="3257723" y="4343806"/>
            <a:chExt cx="1866101" cy="356352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1E5DE39-818E-3148-E302-3AE7E80A19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81" t="38838" r="35224" b="1738"/>
            <a:stretch/>
          </p:blipFill>
          <p:spPr>
            <a:xfrm>
              <a:off x="3264721" y="4343806"/>
              <a:ext cx="1859103" cy="194909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F78BC36-DFA9-3061-B53E-8181672D5B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81" t="38838" r="35224" b="1738"/>
            <a:stretch/>
          </p:blipFill>
          <p:spPr>
            <a:xfrm>
              <a:off x="3257723" y="5958239"/>
              <a:ext cx="1859103" cy="1949090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C370D6D9-A8B9-A3B3-757A-3143B0371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2412">
            <a:off x="3868141" y="2429284"/>
            <a:ext cx="638602" cy="88263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E9A9053-6BF0-F3A7-5518-B25448E27D29}"/>
              </a:ext>
            </a:extLst>
          </p:cNvPr>
          <p:cNvGrpSpPr/>
          <p:nvPr/>
        </p:nvGrpSpPr>
        <p:grpSpPr>
          <a:xfrm>
            <a:off x="7645410" y="1458830"/>
            <a:ext cx="4518309" cy="2686951"/>
            <a:chOff x="7663815" y="3875808"/>
            <a:chExt cx="4518309" cy="2686951"/>
          </a:xfrm>
        </p:grpSpPr>
        <p:pic>
          <p:nvPicPr>
            <p:cNvPr id="8" name="Picture 7" descr="A hand pressing a button on a coffee grinder&#10;&#10;AI-generated content may be incorrect.">
              <a:extLst>
                <a:ext uri="{FF2B5EF4-FFF2-40B4-BE49-F238E27FC236}">
                  <a16:creationId xmlns:a16="http://schemas.microsoft.com/office/drawing/2014/main" id="{38D9074A-C8A9-40AB-C576-8B9292384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9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51" b="26374"/>
            <a:stretch>
              <a:fillRect/>
            </a:stretch>
          </p:blipFill>
          <p:spPr>
            <a:xfrm>
              <a:off x="7663815" y="3875808"/>
              <a:ext cx="4518309" cy="268695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0DBA8A0-4A30-9351-CCF0-30391AD2D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2412">
              <a:off x="9843954" y="4230491"/>
              <a:ext cx="638602" cy="882639"/>
            </a:xfrm>
            <a:prstGeom prst="rect">
              <a:avLst/>
            </a:prstGeom>
          </p:spPr>
        </p:pic>
      </p:grpSp>
      <p:pic>
        <p:nvPicPr>
          <p:cNvPr id="1029" name="Picture 5">
            <a:extLst>
              <a:ext uri="{FF2B5EF4-FFF2-40B4-BE49-F238E27FC236}">
                <a16:creationId xmlns:a16="http://schemas.microsoft.com/office/drawing/2014/main" id="{1A39067E-3703-41CE-D4A0-C0288C22AF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4" t="70014" r="318" b="11623"/>
          <a:stretch/>
        </p:blipFill>
        <p:spPr bwMode="auto">
          <a:xfrm>
            <a:off x="7595408" y="4134251"/>
            <a:ext cx="4568312" cy="257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975AB175-046C-E7FE-E5AA-2684D2E6C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" t="14780"/>
          <a:stretch/>
        </p:blipFill>
        <p:spPr bwMode="auto">
          <a:xfrm>
            <a:off x="9072618" y="11758884"/>
            <a:ext cx="3061822" cy="266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DF1008F-B43D-B6B6-1D2F-2EA9416407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6000" y="4828969"/>
            <a:ext cx="1080000" cy="10800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DD1DC8C-E0CF-1A58-ADB1-F63680453F63}"/>
              </a:ext>
            </a:extLst>
          </p:cNvPr>
          <p:cNvSpPr txBox="1"/>
          <p:nvPr/>
        </p:nvSpPr>
        <p:spPr>
          <a:xfrm>
            <a:off x="610422" y="6100254"/>
            <a:ext cx="122501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Dishwasher</a:t>
            </a:r>
          </a:p>
          <a:p>
            <a:r>
              <a:rPr lang="en-US" sz="1500" dirty="0"/>
              <a:t>safe</a:t>
            </a:r>
            <a:endParaRPr lang="en-HK" sz="1500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7C0AE06-1FB8-F1DC-8806-4875C1B5A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0875" y="6689821"/>
            <a:ext cx="1080000" cy="1080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D6E62B1-4484-BFF9-B61D-CDD6B44F49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74235" y="3122534"/>
            <a:ext cx="1080000" cy="1080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6417995-C99E-8A9F-7C76-97854D8483B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47878" y="6603009"/>
            <a:ext cx="1080000" cy="108000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971778BE-16F8-6271-786A-48B4AB967B03}"/>
              </a:ext>
            </a:extLst>
          </p:cNvPr>
          <p:cNvGrpSpPr/>
          <p:nvPr/>
        </p:nvGrpSpPr>
        <p:grpSpPr>
          <a:xfrm>
            <a:off x="9167197" y="15218352"/>
            <a:ext cx="3061819" cy="916909"/>
            <a:chOff x="9167197" y="15218352"/>
            <a:chExt cx="3061819" cy="916909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6C69F62-C904-934F-7E7B-E73BF40F46D9}"/>
                </a:ext>
              </a:extLst>
            </p:cNvPr>
            <p:cNvSpPr txBox="1"/>
            <p:nvPr/>
          </p:nvSpPr>
          <p:spPr>
            <a:xfrm>
              <a:off x="9167197" y="15488930"/>
              <a:ext cx="30618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K" dirty="0">
                  <a:solidFill>
                    <a:srgbClr val="FF9900"/>
                  </a:solidFill>
                </a:rPr>
                <a:t>Idea from Spain </a:t>
              </a:r>
            </a:p>
            <a:p>
              <a:r>
                <a:rPr lang="en-HK" dirty="0">
                  <a:solidFill>
                    <a:srgbClr val="FF9900"/>
                  </a:solidFill>
                </a:rPr>
                <a:t>Solutions for your Home</a:t>
              </a:r>
            </a:p>
          </p:txBody>
        </p:sp>
        <p:pic>
          <p:nvPicPr>
            <p:cNvPr id="67" name="Picture 66" descr="A red and yellow flag with a crown and a coat of arms&#10;&#10;Description automatically generated">
              <a:extLst>
                <a:ext uri="{FF2B5EF4-FFF2-40B4-BE49-F238E27FC236}">
                  <a16:creationId xmlns:a16="http://schemas.microsoft.com/office/drawing/2014/main" id="{816DD75B-D787-5F03-9C72-B46008CA7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2276" y="15218352"/>
              <a:ext cx="611463" cy="611463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7E05D5B-B948-B685-868D-1400D470C575}"/>
              </a:ext>
            </a:extLst>
          </p:cNvPr>
          <p:cNvGrpSpPr/>
          <p:nvPr/>
        </p:nvGrpSpPr>
        <p:grpSpPr>
          <a:xfrm>
            <a:off x="672053" y="3160725"/>
            <a:ext cx="1080000" cy="1080000"/>
            <a:chOff x="-2283631" y="3115535"/>
            <a:chExt cx="1080000" cy="1080000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5AD7B4B2-6C20-14AC-72C2-16ADC9C0AE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2283631" y="3115535"/>
              <a:ext cx="1080000" cy="108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78C9CBC5-9730-CBCF-D451-937526A0C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2229688" y="3180851"/>
              <a:ext cx="972113" cy="972113"/>
            </a:xfrm>
            <a:prstGeom prst="rect">
              <a:avLst/>
            </a:prstGeom>
          </p:spPr>
        </p:pic>
      </p:grpSp>
      <p:pic>
        <p:nvPicPr>
          <p:cNvPr id="2" name="Picture 1" descr="A black circle with a letter s in it&#10;&#10;AI-generated content may be incorrect.">
            <a:extLst>
              <a:ext uri="{FF2B5EF4-FFF2-40B4-BE49-F238E27FC236}">
                <a16:creationId xmlns:a16="http://schemas.microsoft.com/office/drawing/2014/main" id="{3ED429E1-AF9E-D851-A75F-F88035B80E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203" y="-2683"/>
            <a:ext cx="1365921" cy="136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085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1_Facet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1434</TotalTime>
  <Words>1207</Words>
  <Application>Microsoft Office PowerPoint</Application>
  <PresentationFormat>Custom</PresentationFormat>
  <Paragraphs>216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Abadi</vt:lpstr>
      <vt:lpstr>Aptos</vt:lpstr>
      <vt:lpstr>Arial</vt:lpstr>
      <vt:lpstr>Century Gothic</vt:lpstr>
      <vt:lpstr>Trebuchet MS</vt:lpstr>
      <vt:lpstr>Wingdings 3</vt:lpstr>
      <vt:lpstr>Mesh</vt:lpstr>
      <vt:lpstr>1_Facet</vt:lpstr>
      <vt:lpstr>2_Facet</vt:lpstr>
      <vt:lpstr>PowerPoint Presentation</vt:lpstr>
      <vt:lpstr>CG948#5</vt:lpstr>
      <vt:lpstr>CT40000</vt:lpstr>
      <vt:lpstr>CT30000</vt:lpstr>
      <vt:lpstr>CT22700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Florence Law</dc:creator>
  <cp:lastModifiedBy>Florence Law</cp:lastModifiedBy>
  <cp:revision>60</cp:revision>
  <dcterms:created xsi:type="dcterms:W3CDTF">2024-11-26T03:10:23Z</dcterms:created>
  <dcterms:modified xsi:type="dcterms:W3CDTF">2025-10-30T05:34:45Z</dcterms:modified>
</cp:coreProperties>
</file>